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1" r:id="rId4"/>
  </p:sldMasterIdLst>
  <p:notesMasterIdLst>
    <p:notesMasterId r:id="rId53"/>
  </p:notesMasterIdLst>
  <p:sldIdLst>
    <p:sldId id="405" r:id="rId5"/>
    <p:sldId id="392" r:id="rId6"/>
    <p:sldId id="460" r:id="rId7"/>
    <p:sldId id="459" r:id="rId8"/>
    <p:sldId id="493" r:id="rId9"/>
    <p:sldId id="494" r:id="rId10"/>
    <p:sldId id="495" r:id="rId11"/>
    <p:sldId id="496" r:id="rId12"/>
    <p:sldId id="499" r:id="rId13"/>
    <p:sldId id="500" r:id="rId14"/>
    <p:sldId id="497" r:id="rId15"/>
    <p:sldId id="498" r:id="rId16"/>
    <p:sldId id="463" r:id="rId17"/>
    <p:sldId id="470" r:id="rId18"/>
    <p:sldId id="464" r:id="rId19"/>
    <p:sldId id="471" r:id="rId20"/>
    <p:sldId id="466" r:id="rId21"/>
    <p:sldId id="465" r:id="rId22"/>
    <p:sldId id="472" r:id="rId23"/>
    <p:sldId id="469" r:id="rId24"/>
    <p:sldId id="475" r:id="rId25"/>
    <p:sldId id="473" r:id="rId26"/>
    <p:sldId id="476" r:id="rId27"/>
    <p:sldId id="481" r:id="rId28"/>
    <p:sldId id="477" r:id="rId29"/>
    <p:sldId id="479" r:id="rId30"/>
    <p:sldId id="474" r:id="rId31"/>
    <p:sldId id="482" r:id="rId32"/>
    <p:sldId id="483" r:id="rId33"/>
    <p:sldId id="484" r:id="rId34"/>
    <p:sldId id="485" r:id="rId35"/>
    <p:sldId id="486" r:id="rId36"/>
    <p:sldId id="487" r:id="rId37"/>
    <p:sldId id="491" r:id="rId38"/>
    <p:sldId id="492" r:id="rId39"/>
    <p:sldId id="488" r:id="rId40"/>
    <p:sldId id="489" r:id="rId41"/>
    <p:sldId id="490" r:id="rId42"/>
    <p:sldId id="478" r:id="rId43"/>
    <p:sldId id="480" r:id="rId44"/>
    <p:sldId id="501" r:id="rId45"/>
    <p:sldId id="502" r:id="rId46"/>
    <p:sldId id="503" r:id="rId47"/>
    <p:sldId id="504" r:id="rId48"/>
    <p:sldId id="505" r:id="rId49"/>
    <p:sldId id="506" r:id="rId50"/>
    <p:sldId id="507" r:id="rId51"/>
    <p:sldId id="440" r:id="rId52"/>
  </p:sldIdLst>
  <p:sldSz cx="9144000" cy="5143500" type="screen16x9"/>
  <p:notesSz cx="6858000" cy="9144000"/>
  <p:embeddedFontLst>
    <p:embeddedFont>
      <p:font typeface="Bricolage Grotesque 14pt" panose="020B0605040402000204" pitchFamily="34" charset="0"/>
      <p:regular r:id="rId54"/>
      <p:bold r:id="rId55"/>
    </p:embeddedFont>
    <p:embeddedFont>
      <p:font typeface="Lato" panose="020F0502020204030203" pitchFamily="34" charset="0"/>
      <p:regular r:id="rId56"/>
      <p:bold r:id="rId57"/>
      <p:italic r:id="rId58"/>
      <p:boldItalic r:id="rId59"/>
    </p:embeddedFont>
    <p:embeddedFont>
      <p:font typeface="Lora" pitchFamily="2" charset="77"/>
      <p:regular r:id="rId60"/>
      <p:bold r:id="rId61"/>
      <p:italic r:id="rId62"/>
      <p:boldItalic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AB98DFB-6FFA-40A0-A547-84BEF05E3CE1}">
          <p14:sldIdLst>
            <p14:sldId id="405"/>
          </p14:sldIdLst>
        </p14:section>
        <p14:section name="Journi" id="{C55F4D1B-1502-459A-A694-3398E3235288}">
          <p14:sldIdLst>
            <p14:sldId id="392"/>
            <p14:sldId id="460"/>
            <p14:sldId id="459"/>
            <p14:sldId id="493"/>
            <p14:sldId id="494"/>
            <p14:sldId id="495"/>
            <p14:sldId id="496"/>
            <p14:sldId id="499"/>
            <p14:sldId id="500"/>
            <p14:sldId id="497"/>
            <p14:sldId id="498"/>
          </p14:sldIdLst>
        </p14:section>
        <p14:section name="HealthInsurance" id="{7DB03D82-C33B-4F01-85C1-6484B9EE1628}">
          <p14:sldIdLst>
            <p14:sldId id="463"/>
            <p14:sldId id="470"/>
            <p14:sldId id="464"/>
            <p14:sldId id="471"/>
            <p14:sldId id="466"/>
            <p14:sldId id="465"/>
            <p14:sldId id="472"/>
            <p14:sldId id="469"/>
            <p14:sldId id="475"/>
            <p14:sldId id="473"/>
            <p14:sldId id="476"/>
            <p14:sldId id="481"/>
            <p14:sldId id="477"/>
            <p14:sldId id="479"/>
            <p14:sldId id="474"/>
            <p14:sldId id="482"/>
            <p14:sldId id="483"/>
            <p14:sldId id="484"/>
            <p14:sldId id="485"/>
            <p14:sldId id="486"/>
            <p14:sldId id="487"/>
            <p14:sldId id="491"/>
            <p14:sldId id="492"/>
            <p14:sldId id="488"/>
            <p14:sldId id="489"/>
            <p14:sldId id="490"/>
            <p14:sldId id="478"/>
            <p14:sldId id="480"/>
            <p14:sldId id="501"/>
            <p14:sldId id="502"/>
            <p14:sldId id="503"/>
            <p14:sldId id="504"/>
            <p14:sldId id="505"/>
            <p14:sldId id="506"/>
            <p14:sldId id="507"/>
            <p14:sldId id="4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583" userDrawn="1">
          <p15:clr>
            <a:srgbClr val="A4A3A4"/>
          </p15:clr>
        </p15:guide>
        <p15:guide id="4" orient="horz" pos="1343" userDrawn="1">
          <p15:clr>
            <a:srgbClr val="A4A3A4"/>
          </p15:clr>
        </p15:guide>
        <p15:guide id="5" orient="horz" pos="2484" userDrawn="1">
          <p15:clr>
            <a:srgbClr val="A4A3A4"/>
          </p15:clr>
        </p15:guide>
        <p15:guide id="6" orient="horz" pos="2542" userDrawn="1">
          <p15:clr>
            <a:srgbClr val="A4A3A4"/>
          </p15:clr>
        </p15:guide>
        <p15:guide id="7" pos="3722" userDrawn="1">
          <p15:clr>
            <a:srgbClr val="A4A3A4"/>
          </p15:clr>
        </p15:guide>
        <p15:guide id="8" pos="5357" userDrawn="1">
          <p15:clr>
            <a:srgbClr val="A4A3A4"/>
          </p15:clr>
        </p15:guide>
        <p15:guide id="9" pos="54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08073"/>
    <a:srgbClr val="A5CDD0"/>
    <a:srgbClr val="64009E"/>
    <a:srgbClr val="F8F7F5"/>
    <a:srgbClr val="35A0AC"/>
    <a:srgbClr val="DA4D22"/>
    <a:srgbClr val="F3811C"/>
    <a:srgbClr val="88D1D1"/>
    <a:srgbClr val="C7B3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DD25CD-8A79-488E-98B8-8373CB7EE85D}" v="1" dt="2024-09-18T22:46:18.2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11"/>
    <p:restoredTop sz="94661"/>
  </p:normalViewPr>
  <p:slideViewPr>
    <p:cSldViewPr snapToGrid="0">
      <p:cViewPr varScale="1">
        <p:scale>
          <a:sx n="133" d="100"/>
          <a:sy n="133" d="100"/>
        </p:scale>
        <p:origin x="2360" y="488"/>
      </p:cViewPr>
      <p:guideLst>
        <p:guide orient="horz" pos="1620"/>
        <p:guide pos="2880"/>
        <p:guide orient="horz" pos="583"/>
        <p:guide orient="horz" pos="1343"/>
        <p:guide orient="horz" pos="2484"/>
        <p:guide orient="horz" pos="2542"/>
        <p:guide pos="3722"/>
        <p:guide pos="5357"/>
        <p:guide pos="541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font" Target="fonts/font2.fntdata"/><Relationship Id="rId63" Type="http://schemas.openxmlformats.org/officeDocument/2006/relationships/font" Target="fonts/font10.fntdata"/><Relationship Id="rId68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font" Target="fonts/font8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3.fntdata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6.fntdata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4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7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9B770-8DD1-42EE-860B-1B208E776C17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95194-31EA-43B4-9D1C-7F0444375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48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46006-13B6-4D6C-9C2F-0CB4F48162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41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Journi sold to employers, used by employees</a:t>
            </a:r>
            <a:br>
              <a:rPr lang="en-US"/>
            </a:br>
            <a:r>
              <a:rPr lang="en-US"/>
              <a:t>Startup project inside of Cambia, who owns Regence Blue Cross Blue shield</a:t>
            </a:r>
          </a:p>
          <a:p>
            <a:r>
              <a:rPr lang="en-US"/>
              <a:t>List of health events, chat/call with human “care guides”, self-track medications, allergies, immunizations, and this became a COVID information hub.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195194-31EA-43B4-9D1C-7F0444375E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444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Each doctor’s office seemed to have its own patient portal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75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Even those who used </a:t>
            </a:r>
            <a:r>
              <a:rPr lang="en-US" err="1"/>
              <a:t>mychart</a:t>
            </a:r>
            <a:r>
              <a:rPr lang="en-US"/>
              <a:t> at the time had different instances of </a:t>
            </a:r>
            <a:r>
              <a:rPr lang="en-US" err="1"/>
              <a:t>mychart</a:t>
            </a:r>
            <a:r>
              <a:rPr lang="en-US"/>
              <a:t>, passwords and login management were core complaints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01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Some things “Look right” and aren’t, some might be wrong and user can’t go back in time</a:t>
            </a:r>
          </a:p>
          <a:p>
            <a:r>
              <a:rPr lang="en-US"/>
              <a:t>Named the issues “flags” and chose a non red color. Yellow conveying caution. Vs. real issues like card declined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9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946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Developed special language for concept of a “closed” bill – no further user action required but not technically paid</a:t>
            </a:r>
          </a:p>
          <a:p>
            <a:r>
              <a:rPr lang="en-US"/>
              <a:t>Stuck with the concept of them being “bills” – core concept where we generally leaned towards comprehension over perfect accuracy.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269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778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25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Huge parallels with Post-Transactions… people won’t necessarily be in here a lot, nor will they need to when things are going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169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4C24B-522B-C199-BF06-5E56E500D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88C727-DB7E-D308-2B18-096EAE5AF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B12165-BB74-CBE3-EDEE-78DFB5DDB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Medicare Advantage and short-term insurance marketplace ecommerce</a:t>
            </a:r>
          </a:p>
          <a:p>
            <a:r>
              <a:rPr lang="en-US"/>
              <a:t>Developed information centers.</a:t>
            </a:r>
            <a:br>
              <a:rPr lang="en-US"/>
            </a:br>
            <a:r>
              <a:rPr lang="en-US"/>
              <a:t>“Expedia”/Kayak of insurance.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7605D-92D5-018F-9E5C-81018EC606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291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0A712-993E-BBCE-4567-65C45F030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F3E31B-CE1C-C4B3-2401-031E2BFD6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0A5AD-B7BE-79F2-E185-57AA0C0CD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story does not have a happy ending…</a:t>
            </a:r>
            <a:br>
              <a:rPr lang="en-US"/>
            </a:br>
            <a:br>
              <a:rPr lang="en-US"/>
            </a:br>
            <a:r>
              <a:rPr lang="en-US"/>
              <a:t>We’re trying to be the “Expedia of Medicare advantage” but it’s not as simple as “price, timing, layovers” </a:t>
            </a:r>
          </a:p>
          <a:p>
            <a:r>
              <a:rPr lang="en-US"/>
              <a:t>Note: Visual design is geared towards this target audience: straightforward, high-contrast, large type. DESKTOP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65AC6-C446-5A08-4052-577330B3BD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896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0A712-993E-BBCE-4567-65C45F030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F3E31B-CE1C-C4B3-2401-031E2BFD6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0A5AD-B7BE-79F2-E185-57AA0C0CD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Insurance is partially about peace of mind, feeling of picking the “wrong” plan undermines that.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65AC6-C446-5A08-4052-577330B3BD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1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EF0C0-1E36-AF1C-057C-F44A33B1E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A8938E-E391-2D92-898F-2402970EB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61C739-45F5-58BB-7526-8B2BC4268D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899E6-5AA8-5620-2C70-2B97B92A2A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791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E3C19-FBBF-275C-A673-EDD35BE5C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40D035-20BE-5E10-E144-AA43E639C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F4E294-F58A-C8D6-6686-D784509B4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704CB-776E-984D-A98E-558A665897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99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26754-310F-CE03-8D5F-9DB9AAA76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869A92-0302-C06C-6450-96BBB1BED7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4E1681-7721-645A-79B3-93EB47388F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93D7F-2E03-4659-99F7-6297175BA7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32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26754-310F-CE03-8D5F-9DB9AAA76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869A92-0302-C06C-6450-96BBB1BED7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4E1681-7721-645A-79B3-93EB47388F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93D7F-2E03-4659-99F7-6297175BA7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524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0A712-993E-BBCE-4567-65C45F030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F3E31B-CE1C-C4B3-2401-031E2BFD6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0A5AD-B7BE-79F2-E185-57AA0C0CD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Everyone has an opinion on the many questions per page vs many pages per question. Solution is A/B testing the various 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65AC6-C446-5A08-4052-577330B3BD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13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0A712-993E-BBCE-4567-65C45F030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F3E31B-CE1C-C4B3-2401-031E2BFD6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0A5AD-B7BE-79F2-E185-57AA0C0CD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Insurance is partially about piece of mind, feeling of picking the “wrong” plan undermines that.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65AC6-C446-5A08-4052-577330B3BD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010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Our solution here was allow people to skip to the plans and then inline with the plan results, have frequent invitations to provide more information for a recommendation.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277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0A712-993E-BBCE-4567-65C45F030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F3E31B-CE1C-C4B3-2401-031E2BFD6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0A5AD-B7BE-79F2-E185-57AA0C0CD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Most said they would be doing this on desktop, target demo 35+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65AC6-C446-5A08-4052-577330B3BD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920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0A712-993E-BBCE-4567-65C45F030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F3E31B-CE1C-C4B3-2401-031E2BFD6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0A5AD-B7BE-79F2-E185-57AA0C0CD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65AC6-C446-5A08-4052-577330B3BD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234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0A712-993E-BBCE-4567-65C45F030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F3E31B-CE1C-C4B3-2401-031E2BFD6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0A5AD-B7BE-79F2-E185-57AA0C0CD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some cases, esp. with lead capture shorter isn’t always better: lead quality, sense of investment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65AC6-C446-5A08-4052-577330B3BD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190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Allow for confusion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085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0A712-993E-BBCE-4567-65C45F030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F3E31B-CE1C-C4B3-2401-031E2BFD6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0A5AD-B7BE-79F2-E185-57AA0C0CD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information gathering was always developed as a flowchart, which, boxed us into a “wizard” like modality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65AC6-C446-5A08-4052-577330B3BD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95194-31EA-43B4-9D1C-7F0444375E3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2638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46006-13B6-4D6C-9C2F-0CB4F48162E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41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rgbClr val="243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FFFFFF"/>
              </a:solidFill>
              <a:latin typeface="Lato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FFFFFF"/>
              </a:solidFill>
              <a:latin typeface="La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2454852"/>
            <a:ext cx="7772400" cy="1021556"/>
          </a:xfrm>
        </p:spPr>
        <p:txBody>
          <a:bodyPr anchor="b">
            <a:noAutofit/>
          </a:bodyPr>
          <a:lstStyle>
            <a:lvl1pPr algn="l">
              <a:defRPr sz="9205" b="0" cap="all">
                <a:solidFill>
                  <a:schemeClr val="bg1"/>
                </a:solidFill>
                <a:latin typeface="Lora"/>
                <a:cs typeface="Lora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3476409"/>
            <a:ext cx="7772400" cy="1125141"/>
          </a:xfrm>
        </p:spPr>
        <p:txBody>
          <a:bodyPr anchor="t">
            <a:normAutofit/>
          </a:bodyPr>
          <a:lstStyle>
            <a:lvl1pPr marL="0" indent="0">
              <a:buNone/>
              <a:defRPr sz="1023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  <a:lvl2pPr marL="391854" indent="0">
              <a:buNone/>
              <a:defRPr sz="1534">
                <a:solidFill>
                  <a:schemeClr val="tx1">
                    <a:tint val="75000"/>
                  </a:schemeClr>
                </a:solidFill>
              </a:defRPr>
            </a:lvl2pPr>
            <a:lvl3pPr marL="783708" indent="0">
              <a:buNone/>
              <a:defRPr sz="1432">
                <a:solidFill>
                  <a:schemeClr val="tx1">
                    <a:tint val="75000"/>
                  </a:schemeClr>
                </a:solidFill>
              </a:defRPr>
            </a:lvl3pPr>
            <a:lvl4pPr marL="1175562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4pPr>
            <a:lvl5pPr marL="1567416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5pPr>
            <a:lvl6pPr marL="1959270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6pPr>
            <a:lvl7pPr marL="2351124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7pPr>
            <a:lvl8pPr marL="2742978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8pPr>
            <a:lvl9pPr marL="3134831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511">
                <a:solidFill>
                  <a:schemeClr val="accent3">
                    <a:lumMod val="20000"/>
                    <a:lumOff val="80000"/>
                  </a:schemeClr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US"/>
              <a:t>Jonathan Howe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11">
                <a:solidFill>
                  <a:schemeClr val="accent3">
                    <a:lumMod val="20000"/>
                    <a:lumOff val="80000"/>
                  </a:schemeClr>
                </a:solidFill>
                <a:latin typeface="Lato"/>
                <a:ea typeface="Lato"/>
                <a:cs typeface="Lato"/>
              </a:defRPr>
            </a:lvl1pPr>
          </a:lstStyle>
          <a:p>
            <a:fld id="{D9B5E85A-99D5-4A06-83F0-4DAD4387FC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1DF0B36-1741-C708-B818-909F2530E8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2075" y="650875"/>
            <a:ext cx="9144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0981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0" name="Pattern Group"/>
          <p:cNvGrpSpPr/>
          <p:nvPr userDrawn="1"/>
        </p:nvGrpSpPr>
        <p:grpSpPr>
          <a:xfrm>
            <a:off x="4754928" y="1239998"/>
            <a:ext cx="4389072" cy="2743170"/>
            <a:chOff x="0" y="0"/>
            <a:chExt cx="4389072" cy="2743170"/>
          </a:xfrm>
        </p:grpSpPr>
        <p:sp>
          <p:nvSpPr>
            <p:cNvPr id="901" name="Pattern Square 901"/>
            <p:cNvSpPr/>
            <p:nvPr userDrawn="1"/>
          </p:nvSpPr>
          <p:spPr>
            <a:xfrm rot="900000">
              <a:off x="3500000" y="150000"/>
              <a:ext cx="500000" cy="50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2" name="Pattern Square 902"/>
            <p:cNvSpPr/>
            <p:nvPr userDrawn="1"/>
          </p:nvSpPr>
          <p:spPr>
            <a:xfrm rot="1800000">
              <a:off x="3850000" y="650000"/>
              <a:ext cx="320000" cy="32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3" name="Pattern Square 903"/>
            <p:cNvSpPr/>
            <p:nvPr userDrawn="1"/>
          </p:nvSpPr>
          <p:spPr>
            <a:xfrm rot="600000">
              <a:off x="3250000" y="850000"/>
              <a:ext cx="220000" cy="220000"/>
            </a:xfrm>
            <a:prstGeom prst="roundRect">
              <a:avLst>
                <a:gd name="adj" fmla="val 16667"/>
              </a:avLst>
            </a:prstGeom>
            <a:solidFill>
              <a:srgbClr val="DCE6D6">
                <a:alpha val="4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4" name="Pattern Square 904"/>
            <p:cNvSpPr/>
            <p:nvPr userDrawn="1"/>
          </p:nvSpPr>
          <p:spPr>
            <a:xfrm rot="1200000">
              <a:off x="3950000" y="1250000"/>
              <a:ext cx="580000" cy="580000"/>
            </a:xfrm>
            <a:prstGeom prst="roundRect">
              <a:avLst>
                <a:gd name="adj" fmla="val 16667"/>
              </a:avLst>
            </a:prstGeom>
            <a:solidFill>
              <a:srgbClr val="24322A">
                <a:alpha val="14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5" name="Pattern Square 905"/>
            <p:cNvSpPr/>
            <p:nvPr userDrawn="1"/>
          </p:nvSpPr>
          <p:spPr>
            <a:xfrm rot="2400000">
              <a:off x="2750000" y="1450000"/>
              <a:ext cx="280000" cy="28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6" name="Pattern Square 906"/>
            <p:cNvSpPr/>
            <p:nvPr userDrawn="1"/>
          </p:nvSpPr>
          <p:spPr>
            <a:xfrm rot="300000">
              <a:off x="3550000" y="1850000"/>
              <a:ext cx="430000" cy="43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20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7" name="Pattern Square 907"/>
            <p:cNvSpPr/>
            <p:nvPr userDrawn="1"/>
          </p:nvSpPr>
          <p:spPr>
            <a:xfrm rot="1500000">
              <a:off x="3050000" y="2250000"/>
              <a:ext cx="220000" cy="220000"/>
            </a:xfrm>
            <a:prstGeom prst="roundRect">
              <a:avLst>
                <a:gd name="adj" fmla="val 16667"/>
              </a:avLst>
            </a:prstGeom>
            <a:solidFill>
              <a:srgbClr val="DCE6D6">
                <a:alpha val="4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8" name="Pattern Square 908"/>
            <p:cNvSpPr/>
            <p:nvPr userDrawn="1"/>
          </p:nvSpPr>
          <p:spPr>
            <a:xfrm rot="900000">
              <a:off x="2450000" y="1950000"/>
              <a:ext cx="180000" cy="18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9" name="Pattern Square 909"/>
            <p:cNvSpPr/>
            <p:nvPr userDrawn="1"/>
          </p:nvSpPr>
          <p:spPr>
            <a:xfrm rot="2100000">
              <a:off x="4100000" y="2050000"/>
              <a:ext cx="320000" cy="320000"/>
            </a:xfrm>
            <a:prstGeom prst="roundRect">
              <a:avLst>
                <a:gd name="adj" fmla="val 16667"/>
              </a:avLst>
            </a:prstGeom>
            <a:solidFill>
              <a:srgbClr val="24322A">
                <a:alpha val="14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0" name="Pattern Square 910"/>
            <p:cNvSpPr/>
            <p:nvPr userDrawn="1"/>
          </p:nvSpPr>
          <p:spPr>
            <a:xfrm rot="2700000">
              <a:off x="2900000" y="600000"/>
              <a:ext cx="150000" cy="15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Rectangle 10"/>
          <p:cNvSpPr/>
          <p:nvPr userDrawn="1"/>
        </p:nvSpPr>
        <p:spPr>
          <a:xfrm>
            <a:off x="0" y="3983168"/>
            <a:ext cx="9144000" cy="1160332"/>
          </a:xfrm>
          <a:prstGeom prst="rect">
            <a:avLst/>
          </a:prstGeom>
          <a:solidFill>
            <a:srgbClr val="BF7B5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FFFFFF"/>
              </a:solidFill>
              <a:latin typeface="La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1987261"/>
            <a:ext cx="7772400" cy="1021556"/>
          </a:xfrm>
        </p:spPr>
        <p:txBody>
          <a:bodyPr anchor="b">
            <a:noAutofit/>
          </a:bodyPr>
          <a:lstStyle>
            <a:lvl1pPr algn="l">
              <a:defRPr sz="4000" b="1" i="0" cap="all">
                <a:solidFill>
                  <a:srgbClr val="BF7B54"/>
                </a:solidFill>
                <a:latin typeface="Bricolage Grotesque 14pt" panose="020B0605040402000204" pitchFamily="34" charset="0"/>
                <a:cs typeface="Bricolage Grotesque 14pt" panose="020B060504040200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4" y="3008818"/>
            <a:ext cx="7772400" cy="308610"/>
          </a:xfrm>
        </p:spPr>
        <p:txBody>
          <a:bodyPr anchor="t">
            <a:normAutofit/>
          </a:bodyPr>
          <a:lstStyle>
            <a:lvl1pPr marL="0" indent="0">
              <a:buNone/>
              <a:defRPr sz="1023">
                <a:solidFill>
                  <a:srgbClr val="565B5E"/>
                </a:solidFill>
                <a:latin typeface="Lato"/>
                <a:cs typeface="Lato"/>
              </a:defRPr>
            </a:lvl1pPr>
            <a:lvl2pPr marL="391854" indent="0">
              <a:buNone/>
              <a:defRPr sz="1534">
                <a:solidFill>
                  <a:schemeClr val="tx1">
                    <a:tint val="75000"/>
                  </a:schemeClr>
                </a:solidFill>
              </a:defRPr>
            </a:lvl2pPr>
            <a:lvl3pPr marL="783708" indent="0">
              <a:buNone/>
              <a:defRPr sz="1432">
                <a:solidFill>
                  <a:schemeClr val="tx1">
                    <a:tint val="75000"/>
                  </a:schemeClr>
                </a:solidFill>
              </a:defRPr>
            </a:lvl3pPr>
            <a:lvl4pPr marL="1175562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4pPr>
            <a:lvl5pPr marL="1567416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5pPr>
            <a:lvl6pPr marL="1959270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6pPr>
            <a:lvl7pPr marL="2351124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7pPr>
            <a:lvl8pPr marL="2742978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8pPr>
            <a:lvl9pPr marL="3134831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1985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0" name="Pattern Group"/>
          <p:cNvGrpSpPr/>
          <p:nvPr userDrawn="1"/>
        </p:nvGrpSpPr>
        <p:grpSpPr>
          <a:xfrm>
            <a:off x="4754928" y="1239998"/>
            <a:ext cx="4389072" cy="2743170"/>
            <a:chOff x="0" y="0"/>
            <a:chExt cx="4389072" cy="2743170"/>
          </a:xfrm>
        </p:grpSpPr>
        <p:sp>
          <p:nvSpPr>
            <p:cNvPr id="901" name="Pattern Square 901"/>
            <p:cNvSpPr/>
            <p:nvPr userDrawn="1"/>
          </p:nvSpPr>
          <p:spPr>
            <a:xfrm rot="900000">
              <a:off x="3500000" y="150000"/>
              <a:ext cx="500000" cy="50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2" name="Pattern Square 902"/>
            <p:cNvSpPr/>
            <p:nvPr userDrawn="1"/>
          </p:nvSpPr>
          <p:spPr>
            <a:xfrm rot="1800000">
              <a:off x="3850000" y="650000"/>
              <a:ext cx="320000" cy="32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3" name="Pattern Square 903"/>
            <p:cNvSpPr/>
            <p:nvPr userDrawn="1"/>
          </p:nvSpPr>
          <p:spPr>
            <a:xfrm rot="600000">
              <a:off x="3250000" y="850000"/>
              <a:ext cx="220000" cy="220000"/>
            </a:xfrm>
            <a:prstGeom prst="roundRect">
              <a:avLst>
                <a:gd name="adj" fmla="val 16667"/>
              </a:avLst>
            </a:prstGeom>
            <a:solidFill>
              <a:srgbClr val="DCE6D6">
                <a:alpha val="4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4" name="Pattern Square 904"/>
            <p:cNvSpPr/>
            <p:nvPr userDrawn="1"/>
          </p:nvSpPr>
          <p:spPr>
            <a:xfrm rot="1200000">
              <a:off x="3950000" y="1250000"/>
              <a:ext cx="580000" cy="580000"/>
            </a:xfrm>
            <a:prstGeom prst="roundRect">
              <a:avLst>
                <a:gd name="adj" fmla="val 16667"/>
              </a:avLst>
            </a:prstGeom>
            <a:solidFill>
              <a:srgbClr val="24322A">
                <a:alpha val="14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5" name="Pattern Square 905"/>
            <p:cNvSpPr/>
            <p:nvPr userDrawn="1"/>
          </p:nvSpPr>
          <p:spPr>
            <a:xfrm rot="2400000">
              <a:off x="2750000" y="1450000"/>
              <a:ext cx="280000" cy="28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6" name="Pattern Square 906"/>
            <p:cNvSpPr/>
            <p:nvPr userDrawn="1"/>
          </p:nvSpPr>
          <p:spPr>
            <a:xfrm rot="300000">
              <a:off x="3550000" y="1850000"/>
              <a:ext cx="430000" cy="43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20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7" name="Pattern Square 907"/>
            <p:cNvSpPr/>
            <p:nvPr userDrawn="1"/>
          </p:nvSpPr>
          <p:spPr>
            <a:xfrm rot="1500000">
              <a:off x="3050000" y="2250000"/>
              <a:ext cx="220000" cy="220000"/>
            </a:xfrm>
            <a:prstGeom prst="roundRect">
              <a:avLst>
                <a:gd name="adj" fmla="val 16667"/>
              </a:avLst>
            </a:prstGeom>
            <a:solidFill>
              <a:srgbClr val="DCE6D6">
                <a:alpha val="4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8" name="Pattern Square 908"/>
            <p:cNvSpPr/>
            <p:nvPr userDrawn="1"/>
          </p:nvSpPr>
          <p:spPr>
            <a:xfrm rot="900000">
              <a:off x="2450000" y="1950000"/>
              <a:ext cx="180000" cy="18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9" name="Pattern Square 909"/>
            <p:cNvSpPr/>
            <p:nvPr userDrawn="1"/>
          </p:nvSpPr>
          <p:spPr>
            <a:xfrm rot="2100000">
              <a:off x="4100000" y="2050000"/>
              <a:ext cx="320000" cy="320000"/>
            </a:xfrm>
            <a:prstGeom prst="roundRect">
              <a:avLst>
                <a:gd name="adj" fmla="val 16667"/>
              </a:avLst>
            </a:prstGeom>
            <a:solidFill>
              <a:srgbClr val="24322A">
                <a:alpha val="14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0" name="Pattern Square 910"/>
            <p:cNvSpPr/>
            <p:nvPr userDrawn="1"/>
          </p:nvSpPr>
          <p:spPr>
            <a:xfrm rot="2700000">
              <a:off x="2900000" y="600000"/>
              <a:ext cx="150000" cy="15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Rectangle 10"/>
          <p:cNvSpPr/>
          <p:nvPr userDrawn="1"/>
        </p:nvSpPr>
        <p:spPr>
          <a:xfrm>
            <a:off x="0" y="3983168"/>
            <a:ext cx="9144000" cy="1160332"/>
          </a:xfrm>
          <a:prstGeom prst="rect">
            <a:avLst/>
          </a:prstGeom>
          <a:solidFill>
            <a:srgbClr val="24322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FFFFFF"/>
              </a:solidFill>
              <a:latin typeface="La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1987261"/>
            <a:ext cx="7772400" cy="1021556"/>
          </a:xfrm>
        </p:spPr>
        <p:txBody>
          <a:bodyPr anchor="b">
            <a:noAutofit/>
          </a:bodyPr>
          <a:lstStyle>
            <a:lvl1pPr algn="l">
              <a:defRPr sz="4000" b="1" i="0" cap="all">
                <a:solidFill>
                  <a:srgbClr val="24322A"/>
                </a:solidFill>
                <a:latin typeface="Bricolage Grotesque 14pt" panose="020B0605040402000204" pitchFamily="34" charset="0"/>
                <a:cs typeface="Bricolage Grotesque 14pt" panose="020B060504040200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4" y="3008818"/>
            <a:ext cx="7772400" cy="308610"/>
          </a:xfrm>
        </p:spPr>
        <p:txBody>
          <a:bodyPr anchor="t">
            <a:normAutofit/>
          </a:bodyPr>
          <a:lstStyle>
            <a:lvl1pPr marL="0" indent="0">
              <a:buNone/>
              <a:defRPr sz="1023">
                <a:solidFill>
                  <a:srgbClr val="565B5E"/>
                </a:solidFill>
                <a:latin typeface="Lato"/>
                <a:cs typeface="Lato"/>
              </a:defRPr>
            </a:lvl1pPr>
            <a:lvl2pPr marL="391854" indent="0">
              <a:buNone/>
              <a:defRPr sz="1534">
                <a:solidFill>
                  <a:schemeClr val="tx1">
                    <a:tint val="75000"/>
                  </a:schemeClr>
                </a:solidFill>
              </a:defRPr>
            </a:lvl2pPr>
            <a:lvl3pPr marL="783708" indent="0">
              <a:buNone/>
              <a:defRPr sz="1432">
                <a:solidFill>
                  <a:schemeClr val="tx1">
                    <a:tint val="75000"/>
                  </a:schemeClr>
                </a:solidFill>
              </a:defRPr>
            </a:lvl3pPr>
            <a:lvl4pPr marL="1175562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4pPr>
            <a:lvl5pPr marL="1567416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5pPr>
            <a:lvl6pPr marL="1959270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6pPr>
            <a:lvl7pPr marL="2351124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7pPr>
            <a:lvl8pPr marL="2742978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8pPr>
            <a:lvl9pPr marL="3134831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9148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0" name="Pattern Group"/>
          <p:cNvGrpSpPr/>
          <p:nvPr userDrawn="1"/>
        </p:nvGrpSpPr>
        <p:grpSpPr>
          <a:xfrm>
            <a:off x="4754928" y="1239998"/>
            <a:ext cx="4389072" cy="2743170"/>
            <a:chOff x="0" y="0"/>
            <a:chExt cx="4389072" cy="2743170"/>
          </a:xfrm>
        </p:grpSpPr>
        <p:sp>
          <p:nvSpPr>
            <p:cNvPr id="901" name="Pattern Square 901"/>
            <p:cNvSpPr/>
            <p:nvPr userDrawn="1"/>
          </p:nvSpPr>
          <p:spPr>
            <a:xfrm rot="900000">
              <a:off x="3500000" y="150000"/>
              <a:ext cx="500000" cy="50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2" name="Pattern Square 902"/>
            <p:cNvSpPr/>
            <p:nvPr userDrawn="1"/>
          </p:nvSpPr>
          <p:spPr>
            <a:xfrm rot="1800000">
              <a:off x="3850000" y="650000"/>
              <a:ext cx="320000" cy="32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3" name="Pattern Square 903"/>
            <p:cNvSpPr/>
            <p:nvPr userDrawn="1"/>
          </p:nvSpPr>
          <p:spPr>
            <a:xfrm rot="600000">
              <a:off x="3250000" y="850000"/>
              <a:ext cx="220000" cy="220000"/>
            </a:xfrm>
            <a:prstGeom prst="roundRect">
              <a:avLst>
                <a:gd name="adj" fmla="val 16667"/>
              </a:avLst>
            </a:prstGeom>
            <a:solidFill>
              <a:srgbClr val="DCE6D6">
                <a:alpha val="4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4" name="Pattern Square 904"/>
            <p:cNvSpPr/>
            <p:nvPr userDrawn="1"/>
          </p:nvSpPr>
          <p:spPr>
            <a:xfrm rot="1200000">
              <a:off x="3950000" y="1250000"/>
              <a:ext cx="580000" cy="580000"/>
            </a:xfrm>
            <a:prstGeom prst="roundRect">
              <a:avLst>
                <a:gd name="adj" fmla="val 16667"/>
              </a:avLst>
            </a:prstGeom>
            <a:solidFill>
              <a:srgbClr val="24322A">
                <a:alpha val="14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5" name="Pattern Square 905"/>
            <p:cNvSpPr/>
            <p:nvPr userDrawn="1"/>
          </p:nvSpPr>
          <p:spPr>
            <a:xfrm rot="2400000">
              <a:off x="2750000" y="1450000"/>
              <a:ext cx="280000" cy="28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6" name="Pattern Square 906"/>
            <p:cNvSpPr/>
            <p:nvPr userDrawn="1"/>
          </p:nvSpPr>
          <p:spPr>
            <a:xfrm rot="300000">
              <a:off x="3550000" y="1850000"/>
              <a:ext cx="430000" cy="43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20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7" name="Pattern Square 907"/>
            <p:cNvSpPr/>
            <p:nvPr userDrawn="1"/>
          </p:nvSpPr>
          <p:spPr>
            <a:xfrm rot="1500000">
              <a:off x="3050000" y="2250000"/>
              <a:ext cx="220000" cy="220000"/>
            </a:xfrm>
            <a:prstGeom prst="roundRect">
              <a:avLst>
                <a:gd name="adj" fmla="val 16667"/>
              </a:avLst>
            </a:prstGeom>
            <a:solidFill>
              <a:srgbClr val="DCE6D6">
                <a:alpha val="4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8" name="Pattern Square 908"/>
            <p:cNvSpPr/>
            <p:nvPr userDrawn="1"/>
          </p:nvSpPr>
          <p:spPr>
            <a:xfrm rot="900000">
              <a:off x="2450000" y="1950000"/>
              <a:ext cx="180000" cy="18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9" name="Pattern Square 909"/>
            <p:cNvSpPr/>
            <p:nvPr userDrawn="1"/>
          </p:nvSpPr>
          <p:spPr>
            <a:xfrm rot="2100000">
              <a:off x="4100000" y="2050000"/>
              <a:ext cx="320000" cy="320000"/>
            </a:xfrm>
            <a:prstGeom prst="roundRect">
              <a:avLst>
                <a:gd name="adj" fmla="val 16667"/>
              </a:avLst>
            </a:prstGeom>
            <a:solidFill>
              <a:srgbClr val="24322A">
                <a:alpha val="14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0" name="Pattern Square 910"/>
            <p:cNvSpPr/>
            <p:nvPr userDrawn="1"/>
          </p:nvSpPr>
          <p:spPr>
            <a:xfrm rot="2700000">
              <a:off x="2900000" y="600000"/>
              <a:ext cx="150000" cy="15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Rectangle 10"/>
          <p:cNvSpPr/>
          <p:nvPr userDrawn="1"/>
        </p:nvSpPr>
        <p:spPr>
          <a:xfrm>
            <a:off x="0" y="3983168"/>
            <a:ext cx="9144000" cy="1160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FFFFFF"/>
              </a:solidFill>
              <a:latin typeface="Lato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3983168"/>
            <a:ext cx="9144000" cy="1160332"/>
          </a:xfrm>
          <a:prstGeom prst="rect">
            <a:avLst/>
          </a:prstGeom>
          <a:solidFill>
            <a:srgbClr val="7A9B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565B5E"/>
              </a:solidFill>
              <a:latin typeface="La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1987261"/>
            <a:ext cx="7772400" cy="1021556"/>
          </a:xfrm>
        </p:spPr>
        <p:txBody>
          <a:bodyPr anchor="b">
            <a:noAutofit/>
          </a:bodyPr>
          <a:lstStyle>
            <a:lvl1pPr algn="l">
              <a:defRPr sz="4000" b="1" i="0" cap="all">
                <a:solidFill>
                  <a:srgbClr val="7A9B7E"/>
                </a:solidFill>
                <a:latin typeface="Bricolage Grotesque 14pt" panose="020B0605040402000204" pitchFamily="34" charset="0"/>
                <a:cs typeface="Bricolage Grotesque 14pt" panose="020B060504040200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4" y="3008818"/>
            <a:ext cx="7772400" cy="308610"/>
          </a:xfrm>
        </p:spPr>
        <p:txBody>
          <a:bodyPr anchor="t">
            <a:normAutofit/>
          </a:bodyPr>
          <a:lstStyle>
            <a:lvl1pPr marL="0" indent="0">
              <a:buNone/>
              <a:defRPr sz="1023">
                <a:solidFill>
                  <a:srgbClr val="565B5E"/>
                </a:solidFill>
                <a:latin typeface="Lato"/>
                <a:cs typeface="Lato"/>
              </a:defRPr>
            </a:lvl1pPr>
            <a:lvl2pPr marL="391854" indent="0">
              <a:buNone/>
              <a:defRPr sz="1534">
                <a:solidFill>
                  <a:schemeClr val="tx1">
                    <a:tint val="75000"/>
                  </a:schemeClr>
                </a:solidFill>
              </a:defRPr>
            </a:lvl2pPr>
            <a:lvl3pPr marL="783708" indent="0">
              <a:buNone/>
              <a:defRPr sz="1432">
                <a:solidFill>
                  <a:schemeClr val="tx1">
                    <a:tint val="75000"/>
                  </a:schemeClr>
                </a:solidFill>
              </a:defRPr>
            </a:lvl3pPr>
            <a:lvl4pPr marL="1175562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4pPr>
            <a:lvl5pPr marL="1567416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5pPr>
            <a:lvl6pPr marL="1959270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6pPr>
            <a:lvl7pPr marL="2351124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7pPr>
            <a:lvl8pPr marL="2742978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8pPr>
            <a:lvl9pPr marL="3134831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3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0" name="Pattern Group"/>
          <p:cNvGrpSpPr/>
          <p:nvPr userDrawn="1"/>
        </p:nvGrpSpPr>
        <p:grpSpPr>
          <a:xfrm>
            <a:off x="4754928" y="1239998"/>
            <a:ext cx="4389072" cy="2743170"/>
            <a:chOff x="0" y="0"/>
            <a:chExt cx="4389072" cy="2743170"/>
          </a:xfrm>
        </p:grpSpPr>
        <p:sp>
          <p:nvSpPr>
            <p:cNvPr id="901" name="Pattern Square 901"/>
            <p:cNvSpPr/>
            <p:nvPr userDrawn="1"/>
          </p:nvSpPr>
          <p:spPr>
            <a:xfrm rot="900000">
              <a:off x="3500000" y="150000"/>
              <a:ext cx="500000" cy="50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2" name="Pattern Square 902"/>
            <p:cNvSpPr/>
            <p:nvPr userDrawn="1"/>
          </p:nvSpPr>
          <p:spPr>
            <a:xfrm rot="1800000">
              <a:off x="3850000" y="650000"/>
              <a:ext cx="320000" cy="32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3" name="Pattern Square 903"/>
            <p:cNvSpPr/>
            <p:nvPr userDrawn="1"/>
          </p:nvSpPr>
          <p:spPr>
            <a:xfrm rot="600000">
              <a:off x="3250000" y="850000"/>
              <a:ext cx="220000" cy="220000"/>
            </a:xfrm>
            <a:prstGeom prst="roundRect">
              <a:avLst>
                <a:gd name="adj" fmla="val 16667"/>
              </a:avLst>
            </a:prstGeom>
            <a:solidFill>
              <a:srgbClr val="DCE6D6">
                <a:alpha val="4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4" name="Pattern Square 904"/>
            <p:cNvSpPr/>
            <p:nvPr userDrawn="1"/>
          </p:nvSpPr>
          <p:spPr>
            <a:xfrm rot="1200000">
              <a:off x="3950000" y="1250000"/>
              <a:ext cx="580000" cy="580000"/>
            </a:xfrm>
            <a:prstGeom prst="roundRect">
              <a:avLst>
                <a:gd name="adj" fmla="val 16667"/>
              </a:avLst>
            </a:prstGeom>
            <a:solidFill>
              <a:srgbClr val="24322A">
                <a:alpha val="14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5" name="Pattern Square 905"/>
            <p:cNvSpPr/>
            <p:nvPr userDrawn="1"/>
          </p:nvSpPr>
          <p:spPr>
            <a:xfrm rot="2400000">
              <a:off x="2750000" y="1450000"/>
              <a:ext cx="280000" cy="28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6" name="Pattern Square 906"/>
            <p:cNvSpPr/>
            <p:nvPr userDrawn="1"/>
          </p:nvSpPr>
          <p:spPr>
            <a:xfrm rot="300000">
              <a:off x="3550000" y="1850000"/>
              <a:ext cx="430000" cy="43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20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7" name="Pattern Square 907"/>
            <p:cNvSpPr/>
            <p:nvPr userDrawn="1"/>
          </p:nvSpPr>
          <p:spPr>
            <a:xfrm rot="1500000">
              <a:off x="3050000" y="2250000"/>
              <a:ext cx="220000" cy="220000"/>
            </a:xfrm>
            <a:prstGeom prst="roundRect">
              <a:avLst>
                <a:gd name="adj" fmla="val 16667"/>
              </a:avLst>
            </a:prstGeom>
            <a:solidFill>
              <a:srgbClr val="DCE6D6">
                <a:alpha val="4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8" name="Pattern Square 908"/>
            <p:cNvSpPr/>
            <p:nvPr userDrawn="1"/>
          </p:nvSpPr>
          <p:spPr>
            <a:xfrm rot="900000">
              <a:off x="2450000" y="1950000"/>
              <a:ext cx="180000" cy="18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9" name="Pattern Square 909"/>
            <p:cNvSpPr/>
            <p:nvPr userDrawn="1"/>
          </p:nvSpPr>
          <p:spPr>
            <a:xfrm rot="2100000">
              <a:off x="4100000" y="2050000"/>
              <a:ext cx="320000" cy="320000"/>
            </a:xfrm>
            <a:prstGeom prst="roundRect">
              <a:avLst>
                <a:gd name="adj" fmla="val 16667"/>
              </a:avLst>
            </a:prstGeom>
            <a:solidFill>
              <a:srgbClr val="24322A">
                <a:alpha val="14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0" name="Pattern Square 910"/>
            <p:cNvSpPr/>
            <p:nvPr userDrawn="1"/>
          </p:nvSpPr>
          <p:spPr>
            <a:xfrm rot="2700000">
              <a:off x="2900000" y="600000"/>
              <a:ext cx="150000" cy="15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22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Rectangle 10"/>
          <p:cNvSpPr/>
          <p:nvPr userDrawn="1"/>
        </p:nvSpPr>
        <p:spPr>
          <a:xfrm>
            <a:off x="0" y="3983168"/>
            <a:ext cx="9144000" cy="1160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FFFFFF"/>
              </a:solidFill>
              <a:latin typeface="Lato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3983168"/>
            <a:ext cx="9144000" cy="1160332"/>
          </a:xfrm>
          <a:prstGeom prst="rect">
            <a:avLst/>
          </a:prstGeom>
          <a:solidFill>
            <a:srgbClr val="565B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565B5E"/>
              </a:solidFill>
              <a:latin typeface="La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1987261"/>
            <a:ext cx="7772400" cy="1021556"/>
          </a:xfrm>
        </p:spPr>
        <p:txBody>
          <a:bodyPr anchor="b">
            <a:noAutofit/>
          </a:bodyPr>
          <a:lstStyle>
            <a:lvl1pPr algn="l">
              <a:defRPr sz="4000" b="1" i="0" cap="all">
                <a:solidFill>
                  <a:srgbClr val="565B5E"/>
                </a:solidFill>
                <a:latin typeface="Bricolage Grotesque 14pt" panose="020B0605040402000204" pitchFamily="34" charset="0"/>
                <a:cs typeface="Bricolage Grotesque 14pt" panose="020B060504040200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4" y="3008818"/>
            <a:ext cx="7772400" cy="308610"/>
          </a:xfrm>
        </p:spPr>
        <p:txBody>
          <a:bodyPr anchor="t">
            <a:normAutofit/>
          </a:bodyPr>
          <a:lstStyle>
            <a:lvl1pPr marL="0" indent="0">
              <a:buNone/>
              <a:defRPr sz="1023">
                <a:solidFill>
                  <a:srgbClr val="565B5E"/>
                </a:solidFill>
                <a:latin typeface="Lato"/>
                <a:cs typeface="Lato"/>
              </a:defRPr>
            </a:lvl1pPr>
            <a:lvl2pPr marL="391854" indent="0">
              <a:buNone/>
              <a:defRPr sz="1534">
                <a:solidFill>
                  <a:schemeClr val="tx1">
                    <a:tint val="75000"/>
                  </a:schemeClr>
                </a:solidFill>
              </a:defRPr>
            </a:lvl2pPr>
            <a:lvl3pPr marL="783708" indent="0">
              <a:buNone/>
              <a:defRPr sz="1432">
                <a:solidFill>
                  <a:schemeClr val="tx1">
                    <a:tint val="75000"/>
                  </a:schemeClr>
                </a:solidFill>
              </a:defRPr>
            </a:lvl3pPr>
            <a:lvl4pPr marL="1175562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4pPr>
            <a:lvl5pPr marL="1567416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5pPr>
            <a:lvl6pPr marL="1959270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6pPr>
            <a:lvl7pPr marL="2351124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7pPr>
            <a:lvl8pPr marL="2742978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8pPr>
            <a:lvl9pPr marL="3134831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2394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397452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FFFFFF"/>
              </a:solidFill>
              <a:latin typeface="Lato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397452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21000"/>
                </a:schemeClr>
              </a:gs>
              <a:gs pos="100000">
                <a:srgbClr val="24322A"/>
              </a:gs>
              <a:gs pos="48000">
                <a:srgbClr val="24322A">
                  <a:alpha val="54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FFFFFF"/>
              </a:solidFill>
              <a:latin typeface="La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1636568"/>
            <a:ext cx="7772400" cy="1870364"/>
          </a:xfrm>
        </p:spPr>
        <p:txBody>
          <a:bodyPr anchor="t">
            <a:noAutofit/>
          </a:bodyPr>
          <a:lstStyle>
            <a:lvl1pPr algn="l">
              <a:defRPr sz="5728" b="0" cap="all">
                <a:solidFill>
                  <a:srgbClr val="DCE6D6"/>
                </a:solidFill>
                <a:latin typeface="Lora"/>
                <a:cs typeface="Lor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1327958"/>
            <a:ext cx="7772400" cy="308610"/>
          </a:xfrm>
        </p:spPr>
        <p:txBody>
          <a:bodyPr anchor="t">
            <a:normAutofit/>
          </a:bodyPr>
          <a:lstStyle>
            <a:lvl1pPr marL="0" indent="0">
              <a:buNone/>
              <a:defRPr sz="1023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  <a:lvl2pPr marL="391854" indent="0">
              <a:buNone/>
              <a:defRPr sz="1534">
                <a:solidFill>
                  <a:schemeClr val="tx1">
                    <a:tint val="75000"/>
                  </a:schemeClr>
                </a:solidFill>
              </a:defRPr>
            </a:lvl2pPr>
            <a:lvl3pPr marL="783708" indent="0">
              <a:buNone/>
              <a:defRPr sz="1432">
                <a:solidFill>
                  <a:schemeClr val="tx1">
                    <a:tint val="75000"/>
                  </a:schemeClr>
                </a:solidFill>
              </a:defRPr>
            </a:lvl3pPr>
            <a:lvl4pPr marL="1175562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4pPr>
            <a:lvl5pPr marL="1567416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5pPr>
            <a:lvl6pPr marL="1959270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6pPr>
            <a:lvl7pPr marL="2351124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7pPr>
            <a:lvl8pPr marL="2742978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8pPr>
            <a:lvl9pPr marL="3134831" indent="0">
              <a:buNone/>
              <a:defRPr sz="12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511">
                <a:solidFill>
                  <a:schemeClr val="bg1">
                    <a:lumMod val="75000"/>
                  </a:schemeClr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US"/>
              <a:t>Jonathan Howe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511">
                <a:solidFill>
                  <a:schemeClr val="bg1">
                    <a:lumMod val="75000"/>
                  </a:schemeClr>
                </a:solidFill>
                <a:latin typeface="Lato"/>
                <a:ea typeface="Lato"/>
                <a:cs typeface="Lato"/>
              </a:defRPr>
            </a:lvl1pPr>
          </a:lstStyle>
          <a:p>
            <a:fld id="{D9B5E85A-99D5-4A06-83F0-4DAD4387FC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6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pattFill prst="dkUpDiag">
            <a:fgClr>
              <a:srgbClr val="24322A"/>
            </a:fgClr>
            <a:bgClr>
              <a:schemeClr val="accent1">
                <a:lumMod val="75000"/>
              </a:schemeClr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FFFFFF"/>
              </a:solidFill>
              <a:latin typeface="Lato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51781" y="2197678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21000"/>
                </a:schemeClr>
              </a:gs>
              <a:gs pos="100000">
                <a:srgbClr val="24322A"/>
              </a:gs>
              <a:gs pos="48000">
                <a:srgbClr val="24322A">
                  <a:alpha val="54000"/>
                </a:srgb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FFFFFF"/>
              </a:solidFill>
              <a:latin typeface="La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883" y="233795"/>
            <a:ext cx="8337176" cy="514350"/>
          </a:xfrm>
        </p:spPr>
        <p:txBody>
          <a:bodyPr>
            <a:normAutofit/>
          </a:bodyPr>
          <a:lstStyle>
            <a:lvl1pPr>
              <a:defRPr sz="2864" b="0">
                <a:solidFill>
                  <a:srgbClr val="DCE6D6"/>
                </a:solidFill>
                <a:latin typeface="Lora"/>
                <a:cs typeface="Lora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37883" y="107748"/>
            <a:ext cx="8337176" cy="187036"/>
          </a:xfrm>
        </p:spPr>
        <p:txBody>
          <a:bodyPr>
            <a:normAutofit/>
          </a:bodyPr>
          <a:lstStyle>
            <a:lvl1pPr marL="0" indent="0" algn="l">
              <a:buNone/>
              <a:defRPr sz="767">
                <a:solidFill>
                  <a:schemeClr val="accent3">
                    <a:lumMod val="20000"/>
                    <a:lumOff val="80000"/>
                  </a:schemeClr>
                </a:solidFill>
                <a:latin typeface="Lato"/>
                <a:ea typeface="Lato"/>
                <a:cs typeface="Lato"/>
              </a:defRPr>
            </a:lvl1pPr>
            <a:lvl2pPr marL="391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3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5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7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9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51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42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34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1995" y="4902186"/>
            <a:ext cx="2895600" cy="273843"/>
          </a:xfrm>
        </p:spPr>
        <p:txBody>
          <a:bodyPr/>
          <a:lstStyle>
            <a:lvl1pPr>
              <a:defRPr sz="460">
                <a:solidFill>
                  <a:schemeClr val="bg1"/>
                </a:solidFill>
              </a:defRPr>
            </a:lvl1pPr>
          </a:lstStyle>
          <a:p>
            <a:r>
              <a:rPr lang="en-US"/>
              <a:t>Jonathan Howe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38901" y="4902186"/>
            <a:ext cx="2133600" cy="273843"/>
          </a:xfrm>
        </p:spPr>
        <p:txBody>
          <a:bodyPr/>
          <a:lstStyle>
            <a:lvl1pPr>
              <a:defRPr sz="460">
                <a:solidFill>
                  <a:schemeClr val="bg1"/>
                </a:solidFill>
              </a:defRPr>
            </a:lvl1pPr>
          </a:lstStyle>
          <a:p>
            <a:fld id="{D9B5E85A-99D5-4A06-83F0-4DAD4387F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040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FFFFFF"/>
              </a:solidFill>
              <a:latin typeface="Lato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11458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21000"/>
                </a:schemeClr>
              </a:gs>
              <a:gs pos="100000">
                <a:srgbClr val="24322A"/>
              </a:gs>
              <a:gs pos="48000">
                <a:srgbClr val="24322A">
                  <a:alpha val="54000"/>
                </a:srgb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8487"/>
            <a:endParaRPr lang="en-US" sz="1237">
              <a:solidFill>
                <a:srgbClr val="FFFFFF"/>
              </a:solidFill>
              <a:latin typeface="La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883" y="233795"/>
            <a:ext cx="8337176" cy="514350"/>
          </a:xfrm>
        </p:spPr>
        <p:txBody>
          <a:bodyPr>
            <a:normAutofit/>
          </a:bodyPr>
          <a:lstStyle>
            <a:lvl1pPr>
              <a:defRPr sz="2864" b="0">
                <a:solidFill>
                  <a:srgbClr val="DCE6D6"/>
                </a:solidFill>
                <a:latin typeface="Lora"/>
                <a:cs typeface="Lora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37883" y="107748"/>
            <a:ext cx="8337176" cy="187036"/>
          </a:xfrm>
        </p:spPr>
        <p:txBody>
          <a:bodyPr>
            <a:normAutofit/>
          </a:bodyPr>
          <a:lstStyle>
            <a:lvl1pPr marL="0" indent="0" algn="l">
              <a:buNone/>
              <a:defRPr sz="767">
                <a:solidFill>
                  <a:schemeClr val="accent3">
                    <a:lumMod val="20000"/>
                    <a:lumOff val="80000"/>
                  </a:schemeClr>
                </a:solidFill>
                <a:latin typeface="Lato"/>
                <a:ea typeface="Lato"/>
                <a:cs typeface="Lato"/>
              </a:defRPr>
            </a:lvl1pPr>
            <a:lvl2pPr marL="391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3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5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7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9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51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42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34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42266" y="4882598"/>
            <a:ext cx="2133600" cy="273843"/>
          </a:xfrm>
        </p:spPr>
        <p:txBody>
          <a:bodyPr/>
          <a:lstStyle>
            <a:lvl1pPr>
              <a:defRPr sz="460">
                <a:solidFill>
                  <a:schemeClr val="bg1"/>
                </a:solidFill>
              </a:defRPr>
            </a:lvl1pPr>
          </a:lstStyle>
          <a:p>
            <a:fld id="{7C3D408C-C3BB-4CD8-BC86-640CEFBF7E0F}" type="datetime1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1995" y="4902186"/>
            <a:ext cx="2895600" cy="273843"/>
          </a:xfrm>
        </p:spPr>
        <p:txBody>
          <a:bodyPr/>
          <a:lstStyle>
            <a:lvl1pPr>
              <a:defRPr sz="460">
                <a:solidFill>
                  <a:schemeClr val="bg1"/>
                </a:solidFill>
              </a:defRPr>
            </a:lvl1pPr>
          </a:lstStyle>
          <a:p>
            <a:r>
              <a:rPr lang="en-US"/>
              <a:t>Jonathan howe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38901" y="4902186"/>
            <a:ext cx="2133600" cy="273843"/>
          </a:xfrm>
        </p:spPr>
        <p:txBody>
          <a:bodyPr/>
          <a:lstStyle>
            <a:lvl1pPr>
              <a:defRPr sz="460">
                <a:solidFill>
                  <a:schemeClr val="bg1"/>
                </a:solidFill>
              </a:defRPr>
            </a:lvl1pPr>
          </a:lstStyle>
          <a:p>
            <a:fld id="{D9B5E85A-99D5-4A06-83F0-4DAD4387F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26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8600" y="379293"/>
            <a:ext cx="8337176" cy="514350"/>
          </a:xfrm>
        </p:spPr>
        <p:txBody>
          <a:bodyPr anchor="b">
            <a:noAutofit/>
          </a:bodyPr>
          <a:lstStyle>
            <a:lvl1pPr>
              <a:defRPr sz="2600" b="1" i="0">
                <a:solidFill>
                  <a:schemeClr val="tx1"/>
                </a:solidFill>
                <a:latin typeface="Bricolage Grotesque 14pt" panose="020B0605040402000204" pitchFamily="34" charset="0"/>
                <a:cs typeface="Bricolage Grotesque 14pt" panose="020B060504040200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42266" y="4882598"/>
            <a:ext cx="2133600" cy="273843"/>
          </a:xfrm>
        </p:spPr>
        <p:txBody>
          <a:bodyPr/>
          <a:lstStyle>
            <a:lvl1pPr>
              <a:defRPr sz="4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AC29DC4-4F9F-402C-9C5C-56A70BA910B4}" type="datetime1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1995" y="4902186"/>
            <a:ext cx="2895600" cy="273843"/>
          </a:xfrm>
        </p:spPr>
        <p:txBody>
          <a:bodyPr/>
          <a:lstStyle>
            <a:lvl1pPr>
              <a:defRPr sz="4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MICROSOFT CONFIDENTIAL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38901" y="4902186"/>
            <a:ext cx="2133600" cy="273843"/>
          </a:xfrm>
        </p:spPr>
        <p:txBody>
          <a:bodyPr/>
          <a:lstStyle>
            <a:lvl1pPr>
              <a:defRPr sz="4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9B5E85A-99D5-4A06-83F0-4DAD4387FC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228600" y="285775"/>
            <a:ext cx="8337176" cy="187036"/>
          </a:xfrm>
        </p:spPr>
        <p:txBody>
          <a:bodyPr anchor="b">
            <a:noAutofit/>
          </a:bodyPr>
          <a:lstStyle>
            <a:lvl1pPr marL="0" indent="0" algn="l">
              <a:buNone/>
              <a:defRPr sz="1200">
                <a:solidFill>
                  <a:schemeClr val="tx2"/>
                </a:solidFill>
                <a:latin typeface="Lato"/>
                <a:ea typeface="Lato"/>
                <a:cs typeface="Lato"/>
              </a:defRPr>
            </a:lvl1pPr>
            <a:lvl2pPr marL="391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3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5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7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9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51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42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34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8992" y="1032028"/>
            <a:ext cx="3931920" cy="3673322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buNone/>
              <a:defRPr sz="1000">
                <a:solidFill>
                  <a:schemeClr val="tx1"/>
                </a:solidFill>
                <a:latin typeface="Lato"/>
                <a:cs typeface="Lato"/>
              </a:defRPr>
            </a:lvl1pPr>
            <a:lvl2pPr marL="0" indent="0">
              <a:lnSpc>
                <a:spcPct val="100000"/>
              </a:lnSpc>
              <a:buFont typeface="Lato" pitchFamily="34" charset="0"/>
              <a:buNone/>
              <a:defRPr sz="1000" b="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cs typeface="Lato"/>
              </a:defRPr>
            </a:lvl2pPr>
            <a:lvl3pPr marL="352342" indent="-115282">
              <a:lnSpc>
                <a:spcPct val="150000"/>
              </a:lnSpc>
              <a:buFont typeface="Lato" pitchFamily="34" charset="0"/>
              <a:buChar char="◦"/>
              <a:defRPr sz="1000" b="0">
                <a:solidFill>
                  <a:schemeClr val="tx1"/>
                </a:solidFill>
              </a:defRPr>
            </a:lvl3pPr>
            <a:lvl4pPr marL="467624" indent="-115282">
              <a:lnSpc>
                <a:spcPct val="150000"/>
              </a:lnSpc>
              <a:buClrTx/>
              <a:buSzPct val="90000"/>
              <a:buFont typeface="Lato" pitchFamily="34" charset="0"/>
              <a:buChar char="◦"/>
              <a:defRPr sz="900" b="0">
                <a:solidFill>
                  <a:schemeClr val="tx1"/>
                </a:solidFill>
              </a:defRPr>
            </a:lvl4pPr>
            <a:lvl5pPr marL="582907" indent="-115282">
              <a:lnSpc>
                <a:spcPct val="150000"/>
              </a:lnSpc>
              <a:buClrTx/>
              <a:buSzPct val="90000"/>
              <a:buFont typeface="Lato" pitchFamily="34" charset="0"/>
              <a:buChar char="◦"/>
              <a:defRPr sz="9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7286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32028"/>
            <a:ext cx="8337176" cy="3760779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>
                <a:solidFill>
                  <a:schemeClr val="tx1"/>
                </a:solidFill>
                <a:latin typeface="Lato"/>
                <a:cs typeface="Lato"/>
              </a:defRPr>
            </a:lvl1pPr>
            <a:lvl2pPr marL="237059" indent="-121777">
              <a:lnSpc>
                <a:spcPct val="150000"/>
              </a:lnSpc>
              <a:buFont typeface="Lato" pitchFamily="34" charset="0"/>
              <a:buChar char="•"/>
              <a:defRPr sz="1200" b="0">
                <a:solidFill>
                  <a:schemeClr val="tx1"/>
                </a:solidFill>
                <a:latin typeface="Lato"/>
                <a:cs typeface="Lato"/>
              </a:defRPr>
            </a:lvl2pPr>
            <a:lvl3pPr marL="352342" indent="-115282">
              <a:lnSpc>
                <a:spcPct val="150000"/>
              </a:lnSpc>
              <a:buFont typeface="Lato" pitchFamily="34" charset="0"/>
              <a:buChar char="◦"/>
              <a:defRPr sz="800" b="0">
                <a:solidFill>
                  <a:schemeClr val="tx1"/>
                </a:solidFill>
              </a:defRPr>
            </a:lvl3pPr>
            <a:lvl4pPr marL="467624" indent="-115282">
              <a:lnSpc>
                <a:spcPct val="150000"/>
              </a:lnSpc>
              <a:buClrTx/>
              <a:buSzPct val="90000"/>
              <a:buFont typeface="Lato" pitchFamily="34" charset="0"/>
              <a:buChar char="◦"/>
              <a:defRPr sz="700" b="0">
                <a:solidFill>
                  <a:schemeClr val="tx1"/>
                </a:solidFill>
              </a:defRPr>
            </a:lvl4pPr>
            <a:lvl5pPr marL="582907" indent="-115282">
              <a:lnSpc>
                <a:spcPct val="150000"/>
              </a:lnSpc>
              <a:buClrTx/>
              <a:buSzPct val="90000"/>
              <a:buFont typeface="Lato" pitchFamily="34" charset="0"/>
              <a:buChar char="◦"/>
              <a:defRPr sz="7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1995" y="4902186"/>
            <a:ext cx="2895600" cy="273843"/>
          </a:xfrm>
        </p:spPr>
        <p:txBody>
          <a:bodyPr/>
          <a:lstStyle>
            <a:lvl1pPr>
              <a:defRPr sz="460">
                <a:solidFill>
                  <a:schemeClr val="tx2"/>
                </a:solidFill>
              </a:defRPr>
            </a:lvl1pPr>
          </a:lstStyle>
          <a:p>
            <a:r>
              <a:rPr lang="en-US"/>
              <a:t>Jonathan Howe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38901" y="4902186"/>
            <a:ext cx="2133600" cy="273843"/>
          </a:xfrm>
        </p:spPr>
        <p:txBody>
          <a:bodyPr/>
          <a:lstStyle>
            <a:lvl1pPr>
              <a:defRPr sz="460">
                <a:solidFill>
                  <a:schemeClr val="tx2"/>
                </a:solidFill>
              </a:defRPr>
            </a:lvl1pPr>
          </a:lstStyle>
          <a:p>
            <a:fld id="{A2741840-E303-43FE-AE6F-A83C4AF99B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228600" y="379293"/>
            <a:ext cx="8337176" cy="514350"/>
          </a:xfrm>
        </p:spPr>
        <p:txBody>
          <a:bodyPr anchor="b">
            <a:noAutofit/>
          </a:bodyPr>
          <a:lstStyle>
            <a:lvl1pPr>
              <a:defRPr sz="2600" b="1" i="0">
                <a:solidFill>
                  <a:schemeClr val="tx1"/>
                </a:solidFill>
                <a:latin typeface="Bricolage Grotesque 14pt" panose="020B0605040402000204" pitchFamily="34" charset="0"/>
                <a:cs typeface="Bricolage Grotesque 14pt" panose="020B060504040200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228600" y="285775"/>
            <a:ext cx="8337176" cy="187036"/>
          </a:xfrm>
        </p:spPr>
        <p:txBody>
          <a:bodyPr anchor="b">
            <a:noAutofit/>
          </a:bodyPr>
          <a:lstStyle>
            <a:lvl1pPr marL="0" indent="0" algn="l">
              <a:buNone/>
              <a:defRPr sz="1200">
                <a:solidFill>
                  <a:schemeClr val="tx2"/>
                </a:solidFill>
                <a:latin typeface="Lato"/>
                <a:ea typeface="Lato"/>
                <a:cs typeface="Lato"/>
              </a:defRPr>
            </a:lvl1pPr>
            <a:lvl2pPr marL="391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3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5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7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9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51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42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34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1414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>
      <p:bgPr>
        <a:gradFill>
          <a:gsLst>
            <a:gs pos="0">
              <a:schemeClr val="bg1"/>
            </a:gs>
            <a:gs pos="80000">
              <a:srgbClr val="F7F5EF"/>
            </a:gs>
            <a:gs pos="100000">
              <a:srgbClr val="F7F5E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42266" y="4882598"/>
            <a:ext cx="2133600" cy="273843"/>
          </a:xfrm>
        </p:spPr>
        <p:txBody>
          <a:bodyPr/>
          <a:lstStyle>
            <a:lvl1pPr>
              <a:defRPr sz="460">
                <a:solidFill>
                  <a:schemeClr val="tx2"/>
                </a:solidFill>
              </a:defRPr>
            </a:lvl1pPr>
          </a:lstStyle>
          <a:p>
            <a:fld id="{0357BC28-54B8-4196-BBF3-101AF9ADD008}" type="datetime1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1995" y="4902186"/>
            <a:ext cx="2895600" cy="273843"/>
          </a:xfrm>
        </p:spPr>
        <p:txBody>
          <a:bodyPr/>
          <a:lstStyle>
            <a:lvl1pPr>
              <a:defRPr sz="460">
                <a:solidFill>
                  <a:schemeClr val="tx2"/>
                </a:solidFill>
              </a:defRPr>
            </a:lvl1pPr>
          </a:lstStyle>
          <a:p>
            <a:r>
              <a:rPr lang="en-US"/>
              <a:t>MICROSOFT CONFIDENTIAL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38901" y="4902186"/>
            <a:ext cx="2133600" cy="273843"/>
          </a:xfrm>
        </p:spPr>
        <p:txBody>
          <a:bodyPr/>
          <a:lstStyle>
            <a:lvl1pPr>
              <a:defRPr sz="460">
                <a:solidFill>
                  <a:schemeClr val="tx2"/>
                </a:solidFill>
              </a:defRPr>
            </a:lvl1pPr>
          </a:lstStyle>
          <a:p>
            <a:fld id="{D9B5E85A-99D5-4A06-83F0-4DAD4387F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82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9294" y="4767265"/>
            <a:ext cx="2133600" cy="273843"/>
          </a:xfrm>
        </p:spPr>
        <p:txBody>
          <a:bodyPr/>
          <a:lstStyle>
            <a:lvl1pPr>
              <a:defRPr sz="460">
                <a:solidFill>
                  <a:schemeClr val="tx2"/>
                </a:solidFill>
              </a:defRPr>
            </a:lvl1pPr>
          </a:lstStyle>
          <a:p>
            <a:fld id="{F6DB8706-3A2E-4627-BA6F-6FEC39DD2511}" type="datetime1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3"/>
          </a:xfrm>
        </p:spPr>
        <p:txBody>
          <a:bodyPr/>
          <a:lstStyle>
            <a:lvl1pPr>
              <a:defRPr sz="460">
                <a:solidFill>
                  <a:schemeClr val="tx2"/>
                </a:solidFill>
              </a:defRPr>
            </a:lvl1pPr>
          </a:lstStyle>
          <a:p>
            <a:r>
              <a:rPr lang="en-US"/>
              <a:t>MICROSOFT 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31106" y="4767265"/>
            <a:ext cx="2133600" cy="273843"/>
          </a:xfrm>
        </p:spPr>
        <p:txBody>
          <a:bodyPr/>
          <a:lstStyle>
            <a:lvl1pPr>
              <a:defRPr sz="460">
                <a:solidFill>
                  <a:schemeClr val="tx2"/>
                </a:solidFill>
              </a:defRPr>
            </a:lvl1pPr>
          </a:lstStyle>
          <a:p>
            <a:fld id="{D9B5E85A-99D5-4A06-83F0-4DAD4387F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75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883" y="233795"/>
            <a:ext cx="8337176" cy="514350"/>
          </a:xfrm>
        </p:spPr>
        <p:txBody>
          <a:bodyPr>
            <a:noAutofit/>
          </a:bodyPr>
          <a:lstStyle>
            <a:lvl1pPr>
              <a:defRPr sz="3580" b="0">
                <a:solidFill>
                  <a:schemeClr val="accent3">
                    <a:lumMod val="75000"/>
                  </a:schemeClr>
                </a:solidFill>
                <a:latin typeface="Lora"/>
                <a:cs typeface="Lora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883" y="1239116"/>
            <a:ext cx="8337176" cy="3553691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330">
                <a:solidFill>
                  <a:schemeClr val="tx1"/>
                </a:solidFill>
                <a:latin typeface="Lato"/>
              </a:defRPr>
            </a:lvl1pPr>
            <a:lvl2pPr marL="237059" indent="-121777">
              <a:lnSpc>
                <a:spcPct val="150000"/>
              </a:lnSpc>
              <a:buFont typeface="Lato" pitchFamily="34" charset="0"/>
              <a:buChar char="•"/>
              <a:defRPr sz="1023" b="0">
                <a:solidFill>
                  <a:schemeClr val="tx1"/>
                </a:solidFill>
              </a:defRPr>
            </a:lvl2pPr>
            <a:lvl3pPr marL="352342" indent="-115282">
              <a:lnSpc>
                <a:spcPct val="150000"/>
              </a:lnSpc>
              <a:buFont typeface="Lato" pitchFamily="34" charset="0"/>
              <a:buChar char="◦"/>
              <a:defRPr sz="767" b="0">
                <a:solidFill>
                  <a:schemeClr val="tx1"/>
                </a:solidFill>
              </a:defRPr>
            </a:lvl3pPr>
            <a:lvl4pPr marL="467624" indent="-115282">
              <a:lnSpc>
                <a:spcPct val="150000"/>
              </a:lnSpc>
              <a:buClrTx/>
              <a:buSzPct val="90000"/>
              <a:buFont typeface="Lato" pitchFamily="34" charset="0"/>
              <a:buChar char="◦"/>
              <a:defRPr sz="614" b="0">
                <a:solidFill>
                  <a:schemeClr val="tx1"/>
                </a:solidFill>
              </a:defRPr>
            </a:lvl4pPr>
            <a:lvl5pPr marL="582907" indent="-115282">
              <a:lnSpc>
                <a:spcPct val="150000"/>
              </a:lnSpc>
              <a:buClrTx/>
              <a:buSzPct val="90000"/>
              <a:buFont typeface="Lato" pitchFamily="34" charset="0"/>
              <a:buChar char="◦"/>
              <a:defRPr sz="614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42266" y="4882598"/>
            <a:ext cx="2133600" cy="273843"/>
          </a:xfrm>
        </p:spPr>
        <p:txBody>
          <a:bodyPr/>
          <a:lstStyle>
            <a:lvl1pPr>
              <a:defRPr sz="460">
                <a:solidFill>
                  <a:schemeClr val="tx2"/>
                </a:solidFill>
              </a:defRPr>
            </a:lvl1pPr>
          </a:lstStyle>
          <a:p>
            <a:fld id="{F47004E3-EFFB-4EF1-A4BB-29DD0C2CB75C}" type="datetime1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1995" y="4902186"/>
            <a:ext cx="2895600" cy="273843"/>
          </a:xfrm>
        </p:spPr>
        <p:txBody>
          <a:bodyPr/>
          <a:lstStyle>
            <a:lvl1pPr>
              <a:defRPr sz="460">
                <a:solidFill>
                  <a:schemeClr val="tx2"/>
                </a:solidFill>
              </a:defRPr>
            </a:lvl1pPr>
          </a:lstStyle>
          <a:p>
            <a:r>
              <a:rPr lang="en-US"/>
              <a:t>MICROSOFT CONFIDENTIAL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38901" y="4902186"/>
            <a:ext cx="2133600" cy="273843"/>
          </a:xfrm>
        </p:spPr>
        <p:txBody>
          <a:bodyPr/>
          <a:lstStyle>
            <a:lvl1pPr>
              <a:defRPr sz="460">
                <a:solidFill>
                  <a:schemeClr val="tx2"/>
                </a:solidFill>
              </a:defRPr>
            </a:lvl1pPr>
          </a:lstStyle>
          <a:p>
            <a:fld id="{A2741840-E303-43FE-AE6F-A83C4AF99B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37883" y="841664"/>
            <a:ext cx="8337176" cy="187036"/>
          </a:xfrm>
        </p:spPr>
        <p:txBody>
          <a:bodyPr>
            <a:normAutofit/>
          </a:bodyPr>
          <a:lstStyle>
            <a:lvl1pPr marL="0" indent="0" algn="l">
              <a:buNone/>
              <a:defRPr sz="767">
                <a:solidFill>
                  <a:schemeClr val="accent3"/>
                </a:solidFill>
                <a:latin typeface="Lato"/>
                <a:ea typeface="Lato"/>
                <a:cs typeface="Lato"/>
              </a:defRPr>
            </a:lvl1pPr>
            <a:lvl2pPr marL="391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3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5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7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9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51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42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34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9806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 vert="horz" lIns="153248" tIns="76623" rIns="153248" bIns="7662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153248" tIns="76623" rIns="153248" bIns="7662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4767265"/>
            <a:ext cx="2133600" cy="273843"/>
          </a:xfrm>
          <a:prstGeom prst="rect">
            <a:avLst/>
          </a:prstGeom>
        </p:spPr>
        <p:txBody>
          <a:bodyPr vert="horz" lIns="153248" tIns="76623" rIns="153248" bIns="76623" rtlCol="0" anchor="ctr"/>
          <a:lstStyle>
            <a:lvl1pPr algn="l">
              <a:defRPr sz="1023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fld id="{E1B5051E-C157-4F41-A3B2-4419B8F5EBE7}" type="datetime1">
              <a:rPr lang="en-US" smtClean="0"/>
              <a:pPr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3"/>
          </a:xfrm>
          <a:prstGeom prst="rect">
            <a:avLst/>
          </a:prstGeom>
        </p:spPr>
        <p:txBody>
          <a:bodyPr vert="horz" lIns="153248" tIns="76623" rIns="153248" bIns="76623" rtlCol="0" anchor="ctr"/>
          <a:lstStyle>
            <a:lvl1pPr algn="ctr">
              <a:defRPr sz="1023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r>
              <a:rPr lang="en-US"/>
              <a:t>MICROSOFT 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3"/>
          </a:xfrm>
          <a:prstGeom prst="rect">
            <a:avLst/>
          </a:prstGeom>
        </p:spPr>
        <p:txBody>
          <a:bodyPr vert="horz" lIns="153248" tIns="76623" rIns="153248" bIns="76623" rtlCol="0" anchor="ctr"/>
          <a:lstStyle>
            <a:lvl1pPr algn="r">
              <a:defRPr sz="1023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fld id="{D9B5E85A-99D5-4A06-83F0-4DAD4387FC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3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3" r:id="rId3"/>
    <p:sldLayoutId id="2147483671" r:id="rId4"/>
    <p:sldLayoutId id="2147483672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60" r:id="rId13"/>
  </p:sldLayoutIdLst>
  <p:hf hdr="0"/>
  <p:txStyles>
    <p:titleStyle>
      <a:lvl1pPr algn="l" defTabSz="783708" rtl="0" eaLnBrk="1" latinLnBrk="0" hangingPunct="1">
        <a:spcBef>
          <a:spcPct val="0"/>
        </a:spcBef>
        <a:buNone/>
        <a:defRPr sz="3733" kern="1200">
          <a:solidFill>
            <a:schemeClr val="accent1"/>
          </a:solidFill>
          <a:latin typeface="Lora"/>
          <a:ea typeface="+mj-ea"/>
          <a:cs typeface="+mj-cs"/>
        </a:defRPr>
      </a:lvl1pPr>
    </p:titleStyle>
    <p:bodyStyle>
      <a:lvl1pPr marL="293891" indent="-293891" algn="l" defTabSz="783708" rtl="0" eaLnBrk="1" latinLnBrk="0" hangingPunct="1">
        <a:spcBef>
          <a:spcPct val="20000"/>
        </a:spcBef>
        <a:buFont typeface="Lato" pitchFamily="34" charset="0"/>
        <a:buChar char="•"/>
        <a:defRPr sz="2250" kern="1200">
          <a:solidFill>
            <a:schemeClr val="tx2"/>
          </a:solidFill>
          <a:latin typeface="Lato"/>
          <a:ea typeface="+mn-ea"/>
          <a:cs typeface="+mn-cs"/>
        </a:defRPr>
      </a:lvl1pPr>
      <a:lvl2pPr marL="636762" indent="-244908" algn="l" defTabSz="783708" rtl="0" eaLnBrk="1" latinLnBrk="0" hangingPunct="1">
        <a:spcBef>
          <a:spcPct val="20000"/>
        </a:spcBef>
        <a:buFont typeface="Lato" pitchFamily="34" charset="0"/>
        <a:buChar char="–"/>
        <a:defRPr sz="2046" kern="1200">
          <a:solidFill>
            <a:schemeClr val="tx2"/>
          </a:solidFill>
          <a:latin typeface="Lato"/>
          <a:ea typeface="+mn-ea"/>
          <a:cs typeface="+mn-cs"/>
        </a:defRPr>
      </a:lvl2pPr>
      <a:lvl3pPr marL="979635" indent="-195927" algn="l" defTabSz="783708" rtl="0" eaLnBrk="1" latinLnBrk="0" hangingPunct="1">
        <a:spcBef>
          <a:spcPct val="20000"/>
        </a:spcBef>
        <a:buFont typeface="Lato" pitchFamily="34" charset="0"/>
        <a:buChar char="•"/>
        <a:defRPr sz="1636" kern="1200">
          <a:solidFill>
            <a:schemeClr val="tx2"/>
          </a:solidFill>
          <a:latin typeface="Lato"/>
          <a:ea typeface="+mn-ea"/>
          <a:cs typeface="+mn-cs"/>
        </a:defRPr>
      </a:lvl3pPr>
      <a:lvl4pPr marL="1371489" indent="-195927" algn="l" defTabSz="783708" rtl="0" eaLnBrk="1" latinLnBrk="0" hangingPunct="1">
        <a:spcBef>
          <a:spcPct val="20000"/>
        </a:spcBef>
        <a:buFont typeface="Lato" pitchFamily="34" charset="0"/>
        <a:buChar char="–"/>
        <a:defRPr sz="1432" kern="1200">
          <a:solidFill>
            <a:schemeClr val="tx2"/>
          </a:solidFill>
          <a:latin typeface="Lato"/>
          <a:ea typeface="+mn-ea"/>
          <a:cs typeface="+mn-cs"/>
        </a:defRPr>
      </a:lvl4pPr>
      <a:lvl5pPr marL="1763342" indent="-195927" algn="l" defTabSz="783708" rtl="0" eaLnBrk="1" latinLnBrk="0" hangingPunct="1">
        <a:spcBef>
          <a:spcPct val="20000"/>
        </a:spcBef>
        <a:buFont typeface="Lato" pitchFamily="34" charset="0"/>
        <a:buChar char="»"/>
        <a:defRPr sz="1432" kern="1200">
          <a:solidFill>
            <a:schemeClr val="tx2"/>
          </a:solidFill>
          <a:latin typeface="Lato"/>
          <a:ea typeface="+mn-ea"/>
          <a:cs typeface="+mn-cs"/>
        </a:defRPr>
      </a:lvl5pPr>
      <a:lvl6pPr marL="2155197" indent="-195927" algn="l" defTabSz="783708" rtl="0" eaLnBrk="1" latinLnBrk="0" hangingPunct="1">
        <a:spcBef>
          <a:spcPct val="20000"/>
        </a:spcBef>
        <a:buFont typeface="Lato" pitchFamily="34" charset="0"/>
        <a:buChar char="•"/>
        <a:defRPr sz="1739" kern="1200">
          <a:solidFill>
            <a:schemeClr val="tx1"/>
          </a:solidFill>
          <a:latin typeface="+mn-lt"/>
          <a:ea typeface="+mn-ea"/>
          <a:cs typeface="+mn-cs"/>
        </a:defRPr>
      </a:lvl6pPr>
      <a:lvl7pPr marL="2547050" indent="-195927" algn="l" defTabSz="783708" rtl="0" eaLnBrk="1" latinLnBrk="0" hangingPunct="1">
        <a:spcBef>
          <a:spcPct val="20000"/>
        </a:spcBef>
        <a:buFont typeface="Lato" pitchFamily="34" charset="0"/>
        <a:buChar char="•"/>
        <a:defRPr sz="1739" kern="1200">
          <a:solidFill>
            <a:schemeClr val="tx1"/>
          </a:solidFill>
          <a:latin typeface="+mn-lt"/>
          <a:ea typeface="+mn-ea"/>
          <a:cs typeface="+mn-cs"/>
        </a:defRPr>
      </a:lvl7pPr>
      <a:lvl8pPr marL="2938904" indent="-195927" algn="l" defTabSz="783708" rtl="0" eaLnBrk="1" latinLnBrk="0" hangingPunct="1">
        <a:spcBef>
          <a:spcPct val="20000"/>
        </a:spcBef>
        <a:buFont typeface="Lato" pitchFamily="34" charset="0"/>
        <a:buChar char="•"/>
        <a:defRPr sz="1739" kern="1200">
          <a:solidFill>
            <a:schemeClr val="tx1"/>
          </a:solidFill>
          <a:latin typeface="+mn-lt"/>
          <a:ea typeface="+mn-ea"/>
          <a:cs typeface="+mn-cs"/>
        </a:defRPr>
      </a:lvl8pPr>
      <a:lvl9pPr marL="3330759" indent="-195927" algn="l" defTabSz="783708" rtl="0" eaLnBrk="1" latinLnBrk="0" hangingPunct="1">
        <a:spcBef>
          <a:spcPct val="20000"/>
        </a:spcBef>
        <a:buFont typeface="Lato" pitchFamily="34" charset="0"/>
        <a:buChar char="•"/>
        <a:defRPr sz="17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3708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91854" algn="l" defTabSz="783708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83708" algn="l" defTabSz="783708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75562" algn="l" defTabSz="783708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67416" algn="l" defTabSz="783708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59270" algn="l" defTabSz="783708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51124" algn="l" defTabSz="783708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42978" algn="l" defTabSz="783708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34831" algn="l" defTabSz="783708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jonathanhowe.net/assets/jhowe_portfolio.pdf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5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41840-E303-43FE-AE6F-A83C4AF99B61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" name="Picture 5" descr="A person in a suit smiling&#10;&#10;Description automatically generated">
            <a:extLst>
              <a:ext uri="{FF2B5EF4-FFF2-40B4-BE49-F238E27FC236}">
                <a16:creationId xmlns:a16="http://schemas.microsoft.com/office/drawing/2014/main" id="{FBA62CA4-BC3A-1B41-B818-5AF4B51C8C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2" r="19790"/>
          <a:stretch/>
        </p:blipFill>
        <p:spPr>
          <a:xfrm>
            <a:off x="904815" y="714225"/>
            <a:ext cx="1955264" cy="1857525"/>
          </a:xfrm>
          <a:prstGeom prst="rect">
            <a:avLst/>
          </a:prstGeom>
        </p:spPr>
      </p:pic>
      <p:grpSp>
        <p:nvGrpSpPr>
          <p:cNvPr id="900" name="Pattern Group"/>
          <p:cNvGrpSpPr/>
          <p:nvPr userDrawn="1"/>
        </p:nvGrpSpPr>
        <p:grpSpPr>
          <a:xfrm>
            <a:off x="5894000" y="3193500"/>
            <a:ext cx="3000000" cy="1750000"/>
            <a:chOff x="0" y="0"/>
            <a:chExt cx="3000000" cy="1750000"/>
          </a:xfrm>
        </p:grpSpPr>
        <p:sp>
          <p:nvSpPr>
            <p:cNvPr id="901" name="Pattern Square 901"/>
            <p:cNvSpPr/>
            <p:nvPr userDrawn="1"/>
          </p:nvSpPr>
          <p:spPr>
            <a:xfrm rot="900000">
              <a:off x="2350000" y="80000"/>
              <a:ext cx="340000" cy="34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4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2" name="Pattern Square 902"/>
            <p:cNvSpPr/>
            <p:nvPr userDrawn="1"/>
          </p:nvSpPr>
          <p:spPr>
            <a:xfrm rot="1800000">
              <a:off x="2550000" y="480000"/>
              <a:ext cx="210000" cy="21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4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3" name="Pattern Square 903"/>
            <p:cNvSpPr/>
            <p:nvPr userDrawn="1"/>
          </p:nvSpPr>
          <p:spPr>
            <a:xfrm rot="600000">
              <a:off x="2050000" y="620000"/>
              <a:ext cx="150000" cy="150000"/>
            </a:xfrm>
            <a:prstGeom prst="roundRect">
              <a:avLst>
                <a:gd name="adj" fmla="val 16667"/>
              </a:avLst>
            </a:prstGeom>
            <a:solidFill>
              <a:srgbClr val="DCE6D6">
                <a:alpha val="30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4" name="Pattern Square 904"/>
            <p:cNvSpPr/>
            <p:nvPr userDrawn="1"/>
          </p:nvSpPr>
          <p:spPr>
            <a:xfrm rot="1200000">
              <a:off x="2600000" y="860000"/>
              <a:ext cx="400000" cy="40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3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5" name="Pattern Square 905"/>
            <p:cNvSpPr/>
            <p:nvPr userDrawn="1"/>
          </p:nvSpPr>
          <p:spPr>
            <a:xfrm rot="2400000">
              <a:off x="1750000" y="1000000"/>
              <a:ext cx="200000" cy="20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4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6" name="Pattern Square 906"/>
            <p:cNvSpPr/>
            <p:nvPr userDrawn="1"/>
          </p:nvSpPr>
          <p:spPr>
            <a:xfrm rot="300000">
              <a:off x="2350000" y="1300000"/>
              <a:ext cx="300000" cy="300000"/>
            </a:xfrm>
            <a:prstGeom prst="roundRect">
              <a:avLst>
                <a:gd name="adj" fmla="val 16667"/>
              </a:avLst>
            </a:prstGeom>
            <a:solidFill>
              <a:srgbClr val="DCE6D6">
                <a:alpha val="2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7" name="Pattern Square 907"/>
            <p:cNvSpPr/>
            <p:nvPr userDrawn="1"/>
          </p:nvSpPr>
          <p:spPr>
            <a:xfrm rot="1500000">
              <a:off x="1950000" y="1550000"/>
              <a:ext cx="160000" cy="160000"/>
            </a:xfrm>
            <a:prstGeom prst="roundRect">
              <a:avLst>
                <a:gd name="adj" fmla="val 16667"/>
              </a:avLst>
            </a:prstGeom>
            <a:solidFill>
              <a:srgbClr val="7A9B7E">
                <a:alpha val="4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8" name="Pattern Square 908"/>
            <p:cNvSpPr/>
            <p:nvPr userDrawn="1"/>
          </p:nvSpPr>
          <p:spPr>
            <a:xfrm rot="900000">
              <a:off x="1450000" y="1350000"/>
              <a:ext cx="130000" cy="130000"/>
            </a:xfrm>
            <a:prstGeom prst="roundRect">
              <a:avLst>
                <a:gd name="adj" fmla="val 16667"/>
              </a:avLst>
            </a:prstGeom>
            <a:solidFill>
              <a:srgbClr val="BF7B54">
                <a:alpha val="45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9" name="Pattern Square 909"/>
            <p:cNvSpPr/>
            <p:nvPr userDrawn="1"/>
          </p:nvSpPr>
          <p:spPr>
            <a:xfrm rot="2100000">
              <a:off x="2750000" y="1450000"/>
              <a:ext cx="220000" cy="220000"/>
            </a:xfrm>
            <a:prstGeom prst="roundRect">
              <a:avLst>
                <a:gd name="adj" fmla="val 16667"/>
              </a:avLst>
            </a:prstGeom>
            <a:solidFill>
              <a:srgbClr val="DCE6D6">
                <a:alpha val="3000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itle 3">
            <a:extLst>
              <a:ext uri="{FF2B5EF4-FFF2-40B4-BE49-F238E27FC236}">
                <a16:creationId xmlns:a16="http://schemas.microsoft.com/office/drawing/2014/main" id="{B964C3E1-375C-D892-552C-95CF91480E6A}"/>
              </a:ext>
            </a:extLst>
          </p:cNvPr>
          <p:cNvSpPr txBox="1">
            <a:spLocks/>
          </p:cNvSpPr>
          <p:nvPr/>
        </p:nvSpPr>
        <p:spPr>
          <a:xfrm>
            <a:off x="731562" y="2738901"/>
            <a:ext cx="6483005" cy="1021556"/>
          </a:xfrm>
          <a:prstGeom prst="rect">
            <a:avLst/>
          </a:prstGeom>
        </p:spPr>
        <p:txBody>
          <a:bodyPr vert="horz" lIns="153248" tIns="76623" rIns="153248" bIns="76623" rtlCol="0" anchor="b">
            <a:noAutofit/>
          </a:bodyPr>
          <a:lstStyle>
            <a:lvl1pPr algn="l" defTabSz="783708" rtl="0" eaLnBrk="1" latinLnBrk="0" hangingPunct="1">
              <a:spcBef>
                <a:spcPct val="0"/>
              </a:spcBef>
              <a:buNone/>
              <a:defRPr sz="9205" b="0" kern="1200" cap="all">
                <a:solidFill>
                  <a:schemeClr val="bg1"/>
                </a:solidFill>
                <a:latin typeface="Lora"/>
                <a:ea typeface="+mj-ea"/>
                <a:cs typeface="Lora"/>
              </a:defRPr>
            </a:lvl1pPr>
          </a:lstStyle>
          <a:p>
            <a:r>
              <a:rPr lang="en-US" sz="6000" b="1" cap="none" spc="-300" dirty="0">
                <a:latin typeface="Bricolage Grotesque 14pt" panose="020B0605040402000204" pitchFamily="34" charset="0"/>
              </a:rPr>
              <a:t>Jonathan Howe</a:t>
            </a:r>
            <a:endParaRPr lang="en-US" sz="900" b="1" cap="none" spc="-300" dirty="0">
              <a:solidFill>
                <a:srgbClr val="DCE6D6"/>
              </a:solidFill>
              <a:latin typeface="Bricolage Grotesque 14pt" panose="020B0605040402000204" pitchFamily="34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ADE21BF-31A1-DBD7-D595-18B54ABBCBAF}"/>
              </a:ext>
            </a:extLst>
          </p:cNvPr>
          <p:cNvSpPr txBox="1">
            <a:spLocks/>
          </p:cNvSpPr>
          <p:nvPr/>
        </p:nvSpPr>
        <p:spPr>
          <a:xfrm>
            <a:off x="732263" y="3698834"/>
            <a:ext cx="6391567" cy="1125141"/>
          </a:xfrm>
          <a:prstGeom prst="rect">
            <a:avLst/>
          </a:prstGeom>
        </p:spPr>
        <p:txBody>
          <a:bodyPr vert="horz" lIns="153248" tIns="76623" rIns="153248" bIns="76623" rtlCol="0" anchor="t">
            <a:normAutofit/>
          </a:bodyPr>
          <a:lstStyle>
            <a:lvl1pPr marL="0" indent="0" algn="l" defTabSz="783708" rtl="0" eaLnBrk="1" latinLnBrk="0" hangingPunct="1">
              <a:spcBef>
                <a:spcPct val="20000"/>
              </a:spcBef>
              <a:buFont typeface="Lato" pitchFamily="34" charset="0"/>
              <a:buNone/>
              <a:defRPr sz="1023" kern="1200">
                <a:solidFill>
                  <a:schemeClr val="accent3">
                    <a:lumMod val="20000"/>
                    <a:lumOff val="80000"/>
                  </a:schemeClr>
                </a:solidFill>
                <a:latin typeface="Lato"/>
                <a:ea typeface="+mn-ea"/>
                <a:cs typeface="+mn-cs"/>
              </a:defRPr>
            </a:lvl1pPr>
            <a:lvl2pPr marL="391854" indent="0" algn="l" defTabSz="783708" rtl="0" eaLnBrk="1" latinLnBrk="0" hangingPunct="1">
              <a:spcBef>
                <a:spcPct val="20000"/>
              </a:spcBef>
              <a:buFont typeface="Lato" pitchFamily="34" charset="0"/>
              <a:buNone/>
              <a:defRPr sz="1534" kern="1200">
                <a:solidFill>
                  <a:schemeClr val="tx1">
                    <a:tint val="75000"/>
                  </a:schemeClr>
                </a:solidFill>
                <a:latin typeface="Lato"/>
                <a:ea typeface="+mn-ea"/>
                <a:cs typeface="+mn-cs"/>
              </a:defRPr>
            </a:lvl2pPr>
            <a:lvl3pPr marL="783708" indent="0" algn="l" defTabSz="783708" rtl="0" eaLnBrk="1" latinLnBrk="0" hangingPunct="1">
              <a:spcBef>
                <a:spcPct val="20000"/>
              </a:spcBef>
              <a:buFont typeface="Lato" pitchFamily="34" charset="0"/>
              <a:buNone/>
              <a:defRPr sz="1432" kern="1200">
                <a:solidFill>
                  <a:schemeClr val="tx1">
                    <a:tint val="75000"/>
                  </a:schemeClr>
                </a:solidFill>
                <a:latin typeface="Lato"/>
                <a:ea typeface="+mn-ea"/>
                <a:cs typeface="+mn-cs"/>
              </a:defRPr>
            </a:lvl3pPr>
            <a:lvl4pPr marL="1175562" indent="0" algn="l" defTabSz="783708" rtl="0" eaLnBrk="1" latinLnBrk="0" hangingPunct="1">
              <a:spcBef>
                <a:spcPct val="20000"/>
              </a:spcBef>
              <a:buFont typeface="Lato" pitchFamily="34" charset="0"/>
              <a:buNone/>
              <a:defRPr sz="1227" kern="1200">
                <a:solidFill>
                  <a:schemeClr val="tx1">
                    <a:tint val="75000"/>
                  </a:schemeClr>
                </a:solidFill>
                <a:latin typeface="Lato"/>
                <a:ea typeface="+mn-ea"/>
                <a:cs typeface="+mn-cs"/>
              </a:defRPr>
            </a:lvl4pPr>
            <a:lvl5pPr marL="1567416" indent="0" algn="l" defTabSz="783708" rtl="0" eaLnBrk="1" latinLnBrk="0" hangingPunct="1">
              <a:spcBef>
                <a:spcPct val="20000"/>
              </a:spcBef>
              <a:buFont typeface="Lato" pitchFamily="34" charset="0"/>
              <a:buNone/>
              <a:defRPr sz="1227" kern="1200">
                <a:solidFill>
                  <a:schemeClr val="tx1">
                    <a:tint val="75000"/>
                  </a:schemeClr>
                </a:solidFill>
                <a:latin typeface="Lato"/>
                <a:ea typeface="+mn-ea"/>
                <a:cs typeface="+mn-cs"/>
              </a:defRPr>
            </a:lvl5pPr>
            <a:lvl6pPr marL="1959270" indent="0" algn="l" defTabSz="783708" rtl="0" eaLnBrk="1" latinLnBrk="0" hangingPunct="1">
              <a:spcBef>
                <a:spcPct val="20000"/>
              </a:spcBef>
              <a:buFont typeface="Lato" pitchFamily="34" charset="0"/>
              <a:buNone/>
              <a:defRPr sz="122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51124" indent="0" algn="l" defTabSz="783708" rtl="0" eaLnBrk="1" latinLnBrk="0" hangingPunct="1">
              <a:spcBef>
                <a:spcPct val="20000"/>
              </a:spcBef>
              <a:buFont typeface="Lato" pitchFamily="34" charset="0"/>
              <a:buNone/>
              <a:defRPr sz="122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2978" indent="0" algn="l" defTabSz="783708" rtl="0" eaLnBrk="1" latinLnBrk="0" hangingPunct="1">
              <a:spcBef>
                <a:spcPct val="20000"/>
              </a:spcBef>
              <a:buFont typeface="Lato" pitchFamily="34" charset="0"/>
              <a:buNone/>
              <a:defRPr sz="122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134831" indent="0" algn="l" defTabSz="783708" rtl="0" eaLnBrk="1" latinLnBrk="0" hangingPunct="1">
              <a:spcBef>
                <a:spcPct val="20000"/>
              </a:spcBef>
              <a:buFont typeface="Lato" pitchFamily="34" charset="0"/>
              <a:buNone/>
              <a:defRPr sz="122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Case Studies</a:t>
            </a:r>
          </a:p>
          <a:p>
            <a:r>
              <a:rPr lang="en-US" dirty="0">
                <a:solidFill>
                  <a:schemeClr val="bg1"/>
                </a:solidFill>
              </a:rPr>
              <a:t>Product Design Leader</a:t>
            </a:r>
          </a:p>
          <a:p>
            <a:r>
              <a:rPr lang="en-US" dirty="0" err="1">
                <a:solidFill>
                  <a:srgbClr val="DCE6D6"/>
                </a:solidFill>
              </a:rPr>
              <a:t>jonathanhowe@outlook.com</a:t>
            </a:r>
            <a:endParaRPr lang="en-US" dirty="0">
              <a:solidFill>
                <a:srgbClr val="DCE6D6"/>
              </a:solidFill>
            </a:endParaRPr>
          </a:p>
          <a:p>
            <a:r>
              <a:rPr lang="en-US" dirty="0" err="1">
                <a:solidFill>
                  <a:srgbClr val="DCE6D6"/>
                </a:solidFill>
              </a:rPr>
              <a:t>linkedin.com</a:t>
            </a:r>
            <a:r>
              <a:rPr lang="en-US" dirty="0">
                <a:solidFill>
                  <a:srgbClr val="DCE6D6"/>
                </a:solidFill>
              </a:rPr>
              <a:t>/in/</a:t>
            </a:r>
            <a:r>
              <a:rPr lang="en-US" dirty="0" err="1">
                <a:solidFill>
                  <a:srgbClr val="DCE6D6"/>
                </a:solidFill>
              </a:rPr>
              <a:t>jonathanhoweux</a:t>
            </a:r>
            <a:endParaRPr lang="en-US" dirty="0">
              <a:solidFill>
                <a:srgbClr val="DCE6D6"/>
              </a:solidFill>
            </a:endParaRPr>
          </a:p>
          <a:p>
            <a:r>
              <a:rPr lang="en-US" dirty="0">
                <a:solidFill>
                  <a:srgbClr val="DCE6D6"/>
                </a:solidFill>
              </a:rPr>
              <a:t>Companion to the </a:t>
            </a:r>
            <a:r>
              <a:rPr lang="en-US" dirty="0">
                <a:solidFill>
                  <a:srgbClr val="DCE6D6"/>
                </a:solidFill>
                <a:hlinkClick r:id="rId4"/>
              </a:rPr>
              <a:t>portfolio deck</a:t>
            </a:r>
            <a:r>
              <a:rPr lang="en-US" dirty="0">
                <a:solidFill>
                  <a:srgbClr val="DCE6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9781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799" y="1244338"/>
            <a:ext cx="7911445" cy="1838190"/>
          </a:xfrm>
        </p:spPr>
        <p:txBody>
          <a:bodyPr/>
          <a:lstStyle/>
          <a:p>
            <a:r>
              <a:rPr lang="en-US" sz="4000" b="1" cap="none" dirty="0">
                <a:solidFill>
                  <a:srgbClr val="24322A"/>
                </a:solidFill>
                <a:latin typeface="Bricolage Grotesque 14pt" panose="020B0605040402000204" pitchFamily="34" charset="0"/>
              </a:rPr>
              <a:t>Journi</a:t>
            </a:r>
            <a:br>
              <a:rPr lang="en-US" sz="4000" b="1" cap="none" dirty="0">
                <a:solidFill>
                  <a:srgbClr val="24322A"/>
                </a:solidFill>
                <a:latin typeface="Bricolage Grotesque 14pt" panose="020B0605040402000204" pitchFamily="34" charset="0"/>
              </a:rPr>
            </a:br>
            <a:r>
              <a:rPr lang="en-US" sz="4000" b="1" cap="none" dirty="0">
                <a:solidFill>
                  <a:srgbClr val="24322A"/>
                </a:solidFill>
                <a:latin typeface="Bricolage Grotesque 14pt" panose="020B0605040402000204" pitchFamily="34" charset="0"/>
              </a:rPr>
              <a:t>Bill inspection &amp; pay</a:t>
            </a:r>
          </a:p>
        </p:txBody>
      </p:sp>
    </p:spTree>
    <p:extLst>
      <p:ext uri="{BB962C8B-B14F-4D97-AF65-F5344CB8AC3E}">
        <p14:creationId xmlns:p14="http://schemas.microsoft.com/office/powerpoint/2010/main" val="88175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40F9D0F-1C4F-4ECE-AB58-2B0668761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1585" y="726334"/>
            <a:ext cx="4720830" cy="36908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7530AA-0E12-4B4B-8C9E-EDB20418A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368" y="961704"/>
            <a:ext cx="1487647" cy="3200365"/>
          </a:xfrm>
          <a:prstGeom prst="rect">
            <a:avLst/>
          </a:prstGeom>
        </p:spPr>
      </p:pic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464F8BAF-1EBD-9BF1-163F-A867B27798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9" y="918928"/>
            <a:ext cx="1843903" cy="357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3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b="1" dirty="0">
                <a:latin typeface="Bricolage Grotesque 14pt" panose="020B0605040402000204" pitchFamily="34" charset="0"/>
              </a:rPr>
              <a:t>Problem Statement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4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24322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CD720AC-802B-255C-04F8-013D23CB2A49}"/>
              </a:ext>
            </a:extLst>
          </p:cNvPr>
          <p:cNvSpPr txBox="1">
            <a:spLocks/>
          </p:cNvSpPr>
          <p:nvPr/>
        </p:nvSpPr>
        <p:spPr>
          <a:xfrm>
            <a:off x="321357" y="1584981"/>
            <a:ext cx="5439350" cy="3040781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0" indent="0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None/>
              <a:defRPr sz="1000" kern="1200">
                <a:solidFill>
                  <a:schemeClr val="tx1"/>
                </a:solidFill>
                <a:latin typeface="Lato"/>
                <a:ea typeface="+mn-ea"/>
                <a:cs typeface="Lato"/>
              </a:defRPr>
            </a:lvl1pPr>
            <a:lvl2pPr marL="0" indent="0" algn="l" defTabSz="783708" rtl="0" eaLnBrk="1" latinLnBrk="0" hangingPunct="1">
              <a:lnSpc>
                <a:spcPct val="100000"/>
              </a:lnSpc>
              <a:spcBef>
                <a:spcPct val="20000"/>
              </a:spcBef>
              <a:buFont typeface="Lato" pitchFamily="34" charset="0"/>
              <a:buNone/>
              <a:defRPr sz="1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Lato"/>
              </a:defRPr>
            </a:lvl2pPr>
            <a:lvl3pPr marL="352342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Char char="◦"/>
              <a:defRPr sz="10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3pPr>
            <a:lvl4pPr marL="467624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4pPr>
            <a:lvl5pPr marL="582907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5pPr>
            <a:lvl6pPr marL="2155197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47050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8904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30759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/>
              <a:t>Health care consumers are often overpaying for their care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Bills can be miscoded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Double-billing can occur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Consumers may be making financially harmful choices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Paying bills can be a nuisance</a:t>
            </a:r>
          </a:p>
          <a:p>
            <a:pPr marL="523792" lvl="2" indent="-171450">
              <a:buFontTx/>
              <a:buChar char="-"/>
            </a:pPr>
            <a:endParaRPr lang="en-US" sz="1100" dirty="0"/>
          </a:p>
          <a:p>
            <a:r>
              <a:rPr lang="en-US" sz="1100" i="1" dirty="0"/>
              <a:t>How might we help users save money and time paying bills?</a:t>
            </a:r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27780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b="1" dirty="0">
                <a:latin typeface="Bricolage Grotesque 14pt" panose="020B0605040402000204" pitchFamily="34" charset="0"/>
              </a:rPr>
              <a:t>Factors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5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24322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CD720AC-802B-255C-04F8-013D23CB2A49}"/>
              </a:ext>
            </a:extLst>
          </p:cNvPr>
          <p:cNvSpPr txBox="1">
            <a:spLocks/>
          </p:cNvSpPr>
          <p:nvPr/>
        </p:nvSpPr>
        <p:spPr>
          <a:xfrm>
            <a:off x="321356" y="1584981"/>
            <a:ext cx="7908203" cy="3040781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0" indent="0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None/>
              <a:defRPr sz="1000" kern="1200">
                <a:solidFill>
                  <a:schemeClr val="tx1"/>
                </a:solidFill>
                <a:latin typeface="Lato"/>
                <a:ea typeface="+mn-ea"/>
                <a:cs typeface="Lato"/>
              </a:defRPr>
            </a:lvl1pPr>
            <a:lvl2pPr marL="0" indent="0" algn="l" defTabSz="783708" rtl="0" eaLnBrk="1" latinLnBrk="0" hangingPunct="1">
              <a:lnSpc>
                <a:spcPct val="100000"/>
              </a:lnSpc>
              <a:spcBef>
                <a:spcPct val="20000"/>
              </a:spcBef>
              <a:buFont typeface="Lato" pitchFamily="34" charset="0"/>
              <a:buNone/>
              <a:defRPr sz="1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Lato"/>
              </a:defRPr>
            </a:lvl2pPr>
            <a:lvl3pPr marL="352342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Char char="◦"/>
              <a:defRPr sz="10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3pPr>
            <a:lvl4pPr marL="467624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4pPr>
            <a:lvl5pPr marL="582907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5pPr>
            <a:lvl6pPr marL="2155197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47050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8904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30759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/>
              <a:t>Had existing AI training data from being part of a health insurer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Commonality analysis of which bills were usually sent back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Database of codes and combinations most likely to be erroneous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Estimated average annual cost per person of errors (avg. ~$80/family/year) </a:t>
            </a:r>
          </a:p>
          <a:p>
            <a:pPr marL="523792" lvl="2" indent="-171450">
              <a:buFontTx/>
              <a:buChar char="-"/>
            </a:pPr>
            <a:endParaRPr lang="en-US" sz="1100" dirty="0"/>
          </a:p>
          <a:p>
            <a:r>
              <a:rPr lang="en-US" sz="1100" b="1" dirty="0"/>
              <a:t>Customers were intrigued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In “Buy a feature” exercises, customer panels consistently ranked billing issues high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One person per family typically handled all things health — the “Household CEO”</a:t>
            </a:r>
          </a:p>
          <a:p>
            <a:pPr marL="639074" lvl="3" indent="-171450">
              <a:buFontTx/>
              <a:buChar char="-"/>
            </a:pPr>
            <a:r>
              <a:rPr lang="en-US" sz="1000" dirty="0"/>
              <a:t>When asked about their health journey, most related with personal stories, however…</a:t>
            </a:r>
          </a:p>
          <a:p>
            <a:pPr marL="639074" lvl="3" indent="-171450">
              <a:buFontTx/>
              <a:buChar char="-"/>
            </a:pPr>
            <a:r>
              <a:rPr lang="en-US" sz="1000" dirty="0"/>
              <a:t>When asked what they </a:t>
            </a:r>
            <a:r>
              <a:rPr lang="en-US" sz="1000" i="1" dirty="0"/>
              <a:t>wanted</a:t>
            </a:r>
            <a:r>
              <a:rPr lang="en-US" sz="1000" dirty="0"/>
              <a:t>, most mentioned lower costs and time savings</a:t>
            </a:r>
          </a:p>
          <a:p>
            <a:pPr marL="639074" lvl="3" indent="-171450">
              <a:buFontTx/>
              <a:buChar char="-"/>
            </a:pPr>
            <a:r>
              <a:rPr lang="en-US" sz="1000" dirty="0"/>
              <a:t>Customers lamented that each provider had a different patient portal</a:t>
            </a:r>
          </a:p>
          <a:p>
            <a:endParaRPr lang="en-US" sz="1100" b="1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725709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66656-A38A-0AC6-A185-153A8C75B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1" name="Content Placeholder 10" descr="A screenshot of a phone&#10;&#10;Description automatically generated">
            <a:extLst>
              <a:ext uri="{FF2B5EF4-FFF2-40B4-BE49-F238E27FC236}">
                <a16:creationId xmlns:a16="http://schemas.microsoft.com/office/drawing/2014/main" id="{A705906F-5844-7D14-958F-714E46787A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85776"/>
            <a:ext cx="2133600" cy="7392017"/>
          </a:xfrm>
          <a:ln w="12700">
            <a:solidFill>
              <a:schemeClr val="bg2">
                <a:lumMod val="90000"/>
              </a:schemeClr>
            </a:solidFill>
          </a:ln>
        </p:spPr>
      </p:pic>
      <p:pic>
        <p:nvPicPr>
          <p:cNvPr id="13" name="Picture 12" descr="A screenshot of a phone&#10;&#10;Description automatically generated">
            <a:extLst>
              <a:ext uri="{FF2B5EF4-FFF2-40B4-BE49-F238E27FC236}">
                <a16:creationId xmlns:a16="http://schemas.microsoft.com/office/drawing/2014/main" id="{D0880811-3F4A-C3EB-0DA1-B81BE50A1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85776"/>
            <a:ext cx="2133600" cy="8540324"/>
          </a:xfrm>
          <a:prstGeom prst="rect">
            <a:avLst/>
          </a:prstGeom>
          <a:ln w="12700">
            <a:solidFill>
              <a:schemeClr val="bg2">
                <a:lumMod val="90000"/>
              </a:schemeClr>
            </a:solidFill>
          </a:ln>
        </p:spPr>
      </p:pic>
      <p:pic>
        <p:nvPicPr>
          <p:cNvPr id="15" name="Picture 14" descr="A screenshot of a phone&#10;&#10;Description automatically generated">
            <a:extLst>
              <a:ext uri="{FF2B5EF4-FFF2-40B4-BE49-F238E27FC236}">
                <a16:creationId xmlns:a16="http://schemas.microsoft.com/office/drawing/2014/main" id="{9B164633-CB39-4824-47B7-68B585D20E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85775"/>
            <a:ext cx="2133600" cy="5792027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67405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b="1" dirty="0">
                <a:latin typeface="Bricolage Grotesque 14pt" panose="020B0605040402000204" pitchFamily="34" charset="0"/>
              </a:rPr>
              <a:t>Challenge #1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7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24322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CD720AC-802B-255C-04F8-013D23CB2A49}"/>
              </a:ext>
            </a:extLst>
          </p:cNvPr>
          <p:cNvSpPr txBox="1">
            <a:spLocks/>
          </p:cNvSpPr>
          <p:nvPr/>
        </p:nvSpPr>
        <p:spPr>
          <a:xfrm>
            <a:off x="321357" y="1584981"/>
            <a:ext cx="4799277" cy="3040781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0" indent="0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None/>
              <a:defRPr sz="1000" kern="1200">
                <a:solidFill>
                  <a:schemeClr val="tx1"/>
                </a:solidFill>
                <a:latin typeface="Lato"/>
                <a:ea typeface="+mn-ea"/>
                <a:cs typeface="Lato"/>
              </a:defRPr>
            </a:lvl1pPr>
            <a:lvl2pPr marL="0" indent="0" algn="l" defTabSz="783708" rtl="0" eaLnBrk="1" latinLnBrk="0" hangingPunct="1">
              <a:lnSpc>
                <a:spcPct val="100000"/>
              </a:lnSpc>
              <a:spcBef>
                <a:spcPct val="20000"/>
              </a:spcBef>
              <a:buFont typeface="Lato" pitchFamily="34" charset="0"/>
              <a:buNone/>
              <a:defRPr sz="1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Lato"/>
              </a:defRPr>
            </a:lvl2pPr>
            <a:lvl3pPr marL="352342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Char char="◦"/>
              <a:defRPr sz="10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3pPr>
            <a:lvl4pPr marL="467624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4pPr>
            <a:lvl5pPr marL="582907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5pPr>
            <a:lvl6pPr marL="2155197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47050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8904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30759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/>
              <a:t>How to convey potential issues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Analysis was not 100% accurate. 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Didn’t want to unnecessarily alarm people or add stress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Some states required explanation</a:t>
            </a:r>
          </a:p>
          <a:p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4275209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b="1" dirty="0">
                <a:latin typeface="Bricolage Grotesque 14pt" panose="020B0605040402000204" pitchFamily="34" charset="0"/>
              </a:rPr>
              <a:t>Challenge #2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8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24322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CD720AC-802B-255C-04F8-013D23CB2A49}"/>
              </a:ext>
            </a:extLst>
          </p:cNvPr>
          <p:cNvSpPr txBox="1">
            <a:spLocks/>
          </p:cNvSpPr>
          <p:nvPr/>
        </p:nvSpPr>
        <p:spPr>
          <a:xfrm>
            <a:off x="321357" y="1584981"/>
            <a:ext cx="6902374" cy="3040781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0" indent="0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None/>
              <a:defRPr sz="1000" kern="1200">
                <a:solidFill>
                  <a:schemeClr val="tx1"/>
                </a:solidFill>
                <a:latin typeface="Lato"/>
                <a:ea typeface="+mn-ea"/>
                <a:cs typeface="Lato"/>
              </a:defRPr>
            </a:lvl1pPr>
            <a:lvl2pPr marL="0" indent="0" algn="l" defTabSz="783708" rtl="0" eaLnBrk="1" latinLnBrk="0" hangingPunct="1">
              <a:lnSpc>
                <a:spcPct val="100000"/>
              </a:lnSpc>
              <a:spcBef>
                <a:spcPct val="20000"/>
              </a:spcBef>
              <a:buFont typeface="Lato" pitchFamily="34" charset="0"/>
              <a:buNone/>
              <a:defRPr sz="1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Lato"/>
              </a:defRPr>
            </a:lvl2pPr>
            <a:lvl3pPr marL="352342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Char char="◦"/>
              <a:defRPr sz="10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3pPr>
            <a:lvl4pPr marL="467624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4pPr>
            <a:lvl5pPr marL="582907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5pPr>
            <a:lvl6pPr marL="2155197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47050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8904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30759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/>
              <a:t>Mix of self-paid and app-paid bills gave false issues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Couldn’t require people to be fully “all in” on bill pay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How could people be expected to mark bills they or a spouse paid?</a:t>
            </a:r>
          </a:p>
          <a:p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</p:txBody>
      </p:sp>
      <p:pic>
        <p:nvPicPr>
          <p:cNvPr id="11" name="Picture 10" descr="A screenshot of a phone&#10;&#10;Description automatically generated">
            <a:extLst>
              <a:ext uri="{FF2B5EF4-FFF2-40B4-BE49-F238E27FC236}">
                <a16:creationId xmlns:a16="http://schemas.microsoft.com/office/drawing/2014/main" id="{07A53CD7-E0BC-D83B-9B18-07B739044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483" y="636468"/>
            <a:ext cx="2169321" cy="601986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00397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 #3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9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24322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CD720AC-802B-255C-04F8-013D23CB2A49}"/>
              </a:ext>
            </a:extLst>
          </p:cNvPr>
          <p:cNvSpPr txBox="1">
            <a:spLocks/>
          </p:cNvSpPr>
          <p:nvPr/>
        </p:nvSpPr>
        <p:spPr>
          <a:xfrm>
            <a:off x="321357" y="1584981"/>
            <a:ext cx="6902374" cy="3040781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0" indent="0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None/>
              <a:defRPr sz="1000" kern="1200">
                <a:solidFill>
                  <a:schemeClr val="tx1"/>
                </a:solidFill>
                <a:latin typeface="Lato"/>
                <a:ea typeface="+mn-ea"/>
                <a:cs typeface="Lato"/>
              </a:defRPr>
            </a:lvl1pPr>
            <a:lvl2pPr marL="0" indent="0" algn="l" defTabSz="783708" rtl="0" eaLnBrk="1" latinLnBrk="0" hangingPunct="1">
              <a:lnSpc>
                <a:spcPct val="100000"/>
              </a:lnSpc>
              <a:spcBef>
                <a:spcPct val="20000"/>
              </a:spcBef>
              <a:buFont typeface="Lato" pitchFamily="34" charset="0"/>
              <a:buNone/>
              <a:defRPr sz="1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Lato"/>
              </a:defRPr>
            </a:lvl2pPr>
            <a:lvl3pPr marL="352342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Char char="◦"/>
              <a:defRPr sz="10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3pPr>
            <a:lvl4pPr marL="467624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4pPr>
            <a:lvl5pPr marL="582907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5pPr>
            <a:lvl6pPr marL="2155197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47050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8904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30759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/>
              <a:t>Some behind-the-scenes smoke and mirrors with the bill pay pilot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Used EOB (Explanation of Benefits) instead of actual bills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Bills needed manual verification, so the program wasn’t ready to scale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Delays between user action and payments made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The llama </a:t>
            </a:r>
          </a:p>
          <a:p>
            <a:pPr marL="523792" lvl="2" indent="-171450">
              <a:buFontTx/>
              <a:buChar char="-"/>
            </a:pPr>
            <a:endParaRPr lang="en-US" sz="1100"/>
          </a:p>
          <a:p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</p:txBody>
      </p:sp>
      <p:pic>
        <p:nvPicPr>
          <p:cNvPr id="11" name="Picture 10" descr="A screenshot of a phone&#10;&#10;Description automatically generated">
            <a:extLst>
              <a:ext uri="{FF2B5EF4-FFF2-40B4-BE49-F238E27FC236}">
                <a16:creationId xmlns:a16="http://schemas.microsoft.com/office/drawing/2014/main" id="{07A53CD7-E0BC-D83B-9B18-07B739044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483" y="636468"/>
            <a:ext cx="2169321" cy="601986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13519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Success Metrics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10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24322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6CE42F53-8EDD-F99B-1E6E-987FEBA88AAC}"/>
              </a:ext>
            </a:extLst>
          </p:cNvPr>
          <p:cNvSpPr txBox="1">
            <a:spLocks/>
          </p:cNvSpPr>
          <p:nvPr/>
        </p:nvSpPr>
        <p:spPr>
          <a:xfrm>
            <a:off x="321357" y="1584981"/>
            <a:ext cx="7999642" cy="3040781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0" indent="0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None/>
              <a:defRPr sz="1000" kern="1200">
                <a:solidFill>
                  <a:schemeClr val="tx1"/>
                </a:solidFill>
                <a:latin typeface="Lato"/>
                <a:ea typeface="+mn-ea"/>
                <a:cs typeface="Lato"/>
              </a:defRPr>
            </a:lvl1pPr>
            <a:lvl2pPr marL="0" indent="0" algn="l" defTabSz="783708" rtl="0" eaLnBrk="1" latinLnBrk="0" hangingPunct="1">
              <a:lnSpc>
                <a:spcPct val="100000"/>
              </a:lnSpc>
              <a:spcBef>
                <a:spcPct val="20000"/>
              </a:spcBef>
              <a:buFont typeface="Lato" pitchFamily="34" charset="0"/>
              <a:buNone/>
              <a:defRPr sz="1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Lato"/>
              </a:defRPr>
            </a:lvl2pPr>
            <a:lvl3pPr marL="352342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Char char="◦"/>
              <a:defRPr sz="10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3pPr>
            <a:lvl4pPr marL="467624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4pPr>
            <a:lvl5pPr marL="582907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5pPr>
            <a:lvl6pPr marL="2155197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47050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8904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30759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/>
              <a:t>In the initial phases, it was all about usage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Usage of application: Sessions per month, per week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Usage of bill pay: Percentage of bills paid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Usage of chat assistance</a:t>
            </a:r>
          </a:p>
          <a:p>
            <a:r>
              <a:rPr lang="en-US" sz="1100" b="1" dirty="0"/>
              <a:t>...and how that factored into contentment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Net Promoter Score changes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SUS Score changes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User Satisfaction Surveys </a:t>
            </a:r>
          </a:p>
          <a:p>
            <a:endParaRPr lang="en-US" sz="1100" b="1" dirty="0"/>
          </a:p>
          <a:p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931619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66656-A38A-0AC6-A185-153A8C75B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5" name="Picture 14" descr="A screenshot of a phone&#10;&#10;Description automatically generated">
            <a:extLst>
              <a:ext uri="{FF2B5EF4-FFF2-40B4-BE49-F238E27FC236}">
                <a16:creationId xmlns:a16="http://schemas.microsoft.com/office/drawing/2014/main" id="{9B164633-CB39-4824-47B7-68B585D20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85775"/>
            <a:ext cx="2133600" cy="5792027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B8A5B401-11AD-F1A5-5207-6D87450ED2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519" y="285775"/>
            <a:ext cx="2133600" cy="5962228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7" name="Picture 6" descr="A screenshot of a phone&#10;&#10;Description automatically generated">
            <a:extLst>
              <a:ext uri="{FF2B5EF4-FFF2-40B4-BE49-F238E27FC236}">
                <a16:creationId xmlns:a16="http://schemas.microsoft.com/office/drawing/2014/main" id="{7F24C724-4413-854A-4174-E431D0EE3E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85776"/>
            <a:ext cx="2114443" cy="402331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32102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12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24322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6CE42F53-8EDD-F99B-1E6E-987FEBA88AAC}"/>
              </a:ext>
            </a:extLst>
          </p:cNvPr>
          <p:cNvSpPr txBox="1">
            <a:spLocks/>
          </p:cNvSpPr>
          <p:nvPr/>
        </p:nvSpPr>
        <p:spPr>
          <a:xfrm>
            <a:off x="321357" y="1584981"/>
            <a:ext cx="7999642" cy="3040781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0" indent="0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None/>
              <a:defRPr sz="1000" kern="1200">
                <a:solidFill>
                  <a:schemeClr val="tx1"/>
                </a:solidFill>
                <a:latin typeface="Lato"/>
                <a:ea typeface="+mn-ea"/>
                <a:cs typeface="Lato"/>
              </a:defRPr>
            </a:lvl1pPr>
            <a:lvl2pPr marL="0" indent="0" algn="l" defTabSz="783708" rtl="0" eaLnBrk="1" latinLnBrk="0" hangingPunct="1">
              <a:lnSpc>
                <a:spcPct val="100000"/>
              </a:lnSpc>
              <a:spcBef>
                <a:spcPct val="20000"/>
              </a:spcBef>
              <a:buFont typeface="Lato" pitchFamily="34" charset="0"/>
              <a:buNone/>
              <a:defRPr sz="1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Lato"/>
              </a:defRPr>
            </a:lvl2pPr>
            <a:lvl3pPr marL="352342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Char char="◦"/>
              <a:defRPr sz="10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3pPr>
            <a:lvl4pPr marL="467624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4pPr>
            <a:lvl5pPr marL="582907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5pPr>
            <a:lvl6pPr marL="2155197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47050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8904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30759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/>
              <a:t>We had a small subset of delighted, all-in users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Analytics showed a lack of trust — users frequently returned to the payments page even without bills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Those that paid one bill tended to pay all bills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Bill mitigation team had a roughly 50% success rate in correcting flag bills once engaged via chat</a:t>
            </a:r>
          </a:p>
          <a:p>
            <a:endParaRPr lang="en-US" sz="1100" b="1"/>
          </a:p>
          <a:p>
            <a:r>
              <a:rPr lang="en-US" sz="1100" b="1"/>
              <a:t>Lesson: An app that replaces or introduces new habits needs daily reasons to engage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Most people do not relish thinking about their health costs 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Even though Journi was “free,” few developed the habit or had the need to use it — average engagement was &lt;2 uses a month.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Fully-staffed customer engagement team formed before we even hit MVP</a:t>
            </a:r>
          </a:p>
          <a:p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4216319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11BC7-CFDB-EED1-9BC3-C5348E6BF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F4E3489-2C0C-909D-F432-332CA07ED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4" y="1987261"/>
            <a:ext cx="7772400" cy="1021556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cap="none"/>
              <a:t>HealthInsurance.com</a:t>
            </a:r>
            <a:br>
              <a:rPr lang="en-US" cap="none"/>
            </a:br>
            <a:r>
              <a:rPr lang="en-US" cap="none"/>
              <a:t>Plan Selection Tool</a:t>
            </a:r>
          </a:p>
        </p:txBody>
      </p:sp>
    </p:spTree>
    <p:extLst>
      <p:ext uri="{BB962C8B-B14F-4D97-AF65-F5344CB8AC3E}">
        <p14:creationId xmlns:p14="http://schemas.microsoft.com/office/powerpoint/2010/main" val="902685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3E3CB-9463-081D-86F1-6151C52F5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FEE041AD-A7C9-88C1-00DA-04B5A605F4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43"/>
          <a:stretch/>
        </p:blipFill>
        <p:spPr>
          <a:xfrm>
            <a:off x="176860" y="186976"/>
            <a:ext cx="4961876" cy="495652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Picture 8" descr="A screenshot of a phone&#10;&#10;Description automatically generated">
            <a:extLst>
              <a:ext uri="{FF2B5EF4-FFF2-40B4-BE49-F238E27FC236}">
                <a16:creationId xmlns:a16="http://schemas.microsoft.com/office/drawing/2014/main" id="{078E0FF7-FC2C-136D-6ADF-BF97F55C04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59"/>
          <a:stretch/>
        </p:blipFill>
        <p:spPr>
          <a:xfrm>
            <a:off x="5315596" y="186977"/>
            <a:ext cx="1737341" cy="495652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9AB0E1-97AD-2614-48FE-55A66E27DD2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74656"/>
          <a:stretch/>
        </p:blipFill>
        <p:spPr>
          <a:xfrm>
            <a:off x="7229798" y="186977"/>
            <a:ext cx="1737341" cy="495652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9397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3D69D-2D18-67CF-F350-5C0D3972F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A0E3BB-BE56-A04A-FF11-D6F9E17B6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79293"/>
            <a:ext cx="5319689" cy="1186628"/>
          </a:xfrm>
        </p:spPr>
        <p:txBody>
          <a:bodyPr anchor="t"/>
          <a:lstStyle/>
          <a:p>
            <a:r>
              <a:rPr lang="en-US"/>
              <a:t>Problem statement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8A19A-D2BC-E619-6BFC-563F0BAE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F6F60-0C2A-A2B9-3291-9CA3E2EEB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15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A98B26-0B12-077B-B478-BFF63F374C77}"/>
              </a:ext>
            </a:extLst>
          </p:cNvPr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565B5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2841410-B33B-7CE4-2F39-917528497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56" y="1584981"/>
            <a:ext cx="6517545" cy="3040781"/>
          </a:xfrm>
        </p:spPr>
        <p:txBody>
          <a:bodyPr>
            <a:normAutofit/>
          </a:bodyPr>
          <a:lstStyle/>
          <a:p>
            <a:r>
              <a:rPr lang="en-US" sz="1100" b="1"/>
              <a:t>Selecting a Medicare Advantage plan is confusing and time-consuming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Some zip codes have &gt; 100 plans available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Many plans have $0 monthly premium and become indistinguishable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Confirming doctor and drug coverage requires research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By definition, &gt;99% of potential customers are over 65 years old</a:t>
            </a:r>
          </a:p>
          <a:p>
            <a:pPr marL="171450" indent="-171450">
              <a:buFontTx/>
              <a:buChar char="-"/>
            </a:pPr>
            <a:endParaRPr lang="en-US" sz="1100"/>
          </a:p>
          <a:p>
            <a:r>
              <a:rPr lang="en-US" sz="1100" i="1"/>
              <a:t>How might we help customers confidently choose the right plan themselves?</a:t>
            </a:r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160065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3D69D-2D18-67CF-F350-5C0D3972F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A0E3BB-BE56-A04A-FF11-D6F9E17B6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79293"/>
            <a:ext cx="5319689" cy="1186628"/>
          </a:xfrm>
        </p:spPr>
        <p:txBody>
          <a:bodyPr anchor="t"/>
          <a:lstStyle/>
          <a:p>
            <a:r>
              <a:rPr lang="en-US"/>
              <a:t>Factors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8A19A-D2BC-E619-6BFC-563F0BAE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F6F60-0C2A-A2B9-3291-9CA3E2EEB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16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A98B26-0B12-077B-B478-BFF63F374C77}"/>
              </a:ext>
            </a:extLst>
          </p:cNvPr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565B5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2841410-B33B-7CE4-2F39-917528497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430" y="1584980"/>
            <a:ext cx="6517545" cy="3040781"/>
          </a:xfrm>
        </p:spPr>
        <p:txBody>
          <a:bodyPr>
            <a:normAutofit/>
          </a:bodyPr>
          <a:lstStyle/>
          <a:p>
            <a:r>
              <a:rPr lang="en-US" sz="1100" b="1" dirty="0"/>
              <a:t>Business Impetus:</a:t>
            </a:r>
            <a:endParaRPr lang="en-US" sz="1100" dirty="0"/>
          </a:p>
          <a:p>
            <a:pPr marL="171450" indent="-171450">
              <a:buFontTx/>
              <a:buChar char="-"/>
            </a:pPr>
            <a:r>
              <a:rPr lang="en-US" sz="1100" dirty="0"/>
              <a:t>A closed sale via call center took nearly 30 minutes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Time on site after reaching plans was usually under 60 seconds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Over 90% of ‘high-intent’ online shoppers transition to call center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Call center employee model doesn’t scale well</a:t>
            </a:r>
          </a:p>
          <a:p>
            <a:endParaRPr lang="en-US" sz="1100" dirty="0"/>
          </a:p>
          <a:p>
            <a:r>
              <a:rPr lang="en-US" sz="1100" b="1" dirty="0"/>
              <a:t>Customer insights: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Tremendous anxiety exists about picking the wrong plan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People have low opinions of health insurance</a:t>
            </a:r>
          </a:p>
          <a:p>
            <a:pPr marL="171450" indent="-171450">
              <a:buFontTx/>
              <a:buChar char="-"/>
            </a:pPr>
            <a:r>
              <a:rPr lang="en-US" sz="1100" dirty="0"/>
              <a:t>People have difficulty predicting their usage</a:t>
            </a:r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523792" lvl="2" indent="-171450">
              <a:buFontTx/>
              <a:buChar char="-"/>
            </a:pPr>
            <a:endParaRPr lang="en-US" sz="1100" dirty="0"/>
          </a:p>
          <a:p>
            <a:pPr lvl="1"/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229719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97552-EAC3-02CA-889D-D92DA7334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E91AC3-F62E-DDC1-7B89-652C51EBD7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44" b="15339"/>
          <a:stretch/>
        </p:blipFill>
        <p:spPr>
          <a:xfrm>
            <a:off x="-7778" y="1509"/>
            <a:ext cx="5556067" cy="514199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5CDBF2-2239-83AC-F247-708AE4782759}"/>
              </a:ext>
            </a:extLst>
          </p:cNvPr>
          <p:cNvSpPr/>
          <p:nvPr/>
        </p:nvSpPr>
        <p:spPr>
          <a:xfrm>
            <a:off x="5548289" y="0"/>
            <a:ext cx="3595711" cy="5143500"/>
          </a:xfrm>
          <a:prstGeom prst="rect">
            <a:avLst/>
          </a:prstGeom>
          <a:solidFill>
            <a:srgbClr val="565B5E"/>
          </a:solidFill>
          <a:ln w="25400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Ins="365760" rtlCol="0" anchor="ctr"/>
          <a:lstStyle/>
          <a:p>
            <a:pPr algn="ctr"/>
            <a:r>
              <a:rPr lang="en-US">
                <a:latin typeface="Lato"/>
                <a:cs typeface="Lato"/>
              </a:rPr>
              <a:t>We interviewed potential customers and plotted their purchase experience to find opportunities </a:t>
            </a:r>
          </a:p>
        </p:txBody>
      </p:sp>
    </p:spTree>
    <p:extLst>
      <p:ext uri="{BB962C8B-B14F-4D97-AF65-F5344CB8AC3E}">
        <p14:creationId xmlns:p14="http://schemas.microsoft.com/office/powerpoint/2010/main" val="3968969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B5D60-D0D0-35F2-DEA4-2F527329A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29738FEB-C173-2257-7F49-946ED56495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78892" cy="514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4D53EC-D88D-859B-AD79-CD926E5017A6}"/>
              </a:ext>
            </a:extLst>
          </p:cNvPr>
          <p:cNvSpPr/>
          <p:nvPr/>
        </p:nvSpPr>
        <p:spPr>
          <a:xfrm>
            <a:off x="5548289" y="0"/>
            <a:ext cx="3595711" cy="5143500"/>
          </a:xfrm>
          <a:prstGeom prst="rect">
            <a:avLst/>
          </a:prstGeom>
          <a:solidFill>
            <a:srgbClr val="565B5E"/>
          </a:solidFill>
          <a:ln w="25400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Ins="365760" rtlCol="0" anchor="ctr"/>
          <a:lstStyle/>
          <a:p>
            <a:pPr algn="ctr"/>
            <a:r>
              <a:rPr lang="en-US">
                <a:latin typeface="Lato"/>
                <a:cs typeface="Lato"/>
              </a:rPr>
              <a:t>We performed competitive research to find strengths and weaknesses in the marketplace</a:t>
            </a:r>
          </a:p>
        </p:txBody>
      </p:sp>
    </p:spTree>
    <p:extLst>
      <p:ext uri="{BB962C8B-B14F-4D97-AF65-F5344CB8AC3E}">
        <p14:creationId xmlns:p14="http://schemas.microsoft.com/office/powerpoint/2010/main" val="135579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8A68EA-5DE8-4860-F167-1BBDAC87D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9DC4-4F9F-402C-9C5C-56A70BA910B4}" type="datetime1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7F0929-2333-D89D-70A4-10C9AF059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99C568-B767-FB10-7CA8-60B4F6352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9ED710C-3519-DDDF-F76C-EC06E2868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89" y="102897"/>
            <a:ext cx="6429375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400ACA8-7642-78B4-9809-B560D267010B}"/>
              </a:ext>
            </a:extLst>
          </p:cNvPr>
          <p:cNvSpPr/>
          <p:nvPr/>
        </p:nvSpPr>
        <p:spPr>
          <a:xfrm>
            <a:off x="5548289" y="0"/>
            <a:ext cx="3595711" cy="5143500"/>
          </a:xfrm>
          <a:prstGeom prst="rect">
            <a:avLst/>
          </a:prstGeom>
          <a:solidFill>
            <a:srgbClr val="565B5E"/>
          </a:solidFill>
          <a:ln w="25400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Ins="365760" rtlCol="0" anchor="ctr"/>
          <a:lstStyle/>
          <a:p>
            <a:pPr algn="ctr"/>
            <a:r>
              <a:rPr lang="en-US">
                <a:latin typeface="Lato"/>
                <a:cs typeface="Lato"/>
              </a:rPr>
              <a:t>We mapped the results of competitor landscape</a:t>
            </a:r>
          </a:p>
        </p:txBody>
      </p:sp>
    </p:spTree>
    <p:extLst>
      <p:ext uri="{BB962C8B-B14F-4D97-AF65-F5344CB8AC3E}">
        <p14:creationId xmlns:p14="http://schemas.microsoft.com/office/powerpoint/2010/main" val="4223660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11F40-1B2B-E533-F60B-452EF2B01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6B254E6A-31ED-96C7-3AAF-6BD421D63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72115" cy="577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97DEA60-247D-3CD1-35DD-45383172DC2C}"/>
              </a:ext>
            </a:extLst>
          </p:cNvPr>
          <p:cNvSpPr/>
          <p:nvPr/>
        </p:nvSpPr>
        <p:spPr>
          <a:xfrm>
            <a:off x="5548289" y="0"/>
            <a:ext cx="3595711" cy="5143500"/>
          </a:xfrm>
          <a:prstGeom prst="rect">
            <a:avLst/>
          </a:prstGeom>
          <a:solidFill>
            <a:srgbClr val="565B5E"/>
          </a:solidFill>
          <a:ln w="25400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Ins="365760" rtlCol="0" anchor="ctr"/>
          <a:lstStyle/>
          <a:p>
            <a:pPr algn="ctr"/>
            <a:r>
              <a:rPr lang="en-US">
                <a:latin typeface="Lato"/>
                <a:cs typeface="Lato"/>
              </a:rPr>
              <a:t>We interviewed 10 seniors and 5 caregivers</a:t>
            </a:r>
          </a:p>
          <a:p>
            <a:pPr algn="ctr"/>
            <a:r>
              <a:rPr lang="en-US">
                <a:latin typeface="Lato"/>
                <a:cs typeface="Lato"/>
              </a:rPr>
              <a:t>and began a Dovetail library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C718EF-22CC-4CB2-6254-D0286448BF38}"/>
              </a:ext>
            </a:extLst>
          </p:cNvPr>
          <p:cNvSpPr txBox="1"/>
          <p:nvPr/>
        </p:nvSpPr>
        <p:spPr>
          <a:xfrm>
            <a:off x="-43774" y="4881890"/>
            <a:ext cx="2912977" cy="261610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1100"/>
              <a:t>AI-generated image. Not actual participants</a:t>
            </a:r>
          </a:p>
        </p:txBody>
      </p:sp>
    </p:spTree>
    <p:extLst>
      <p:ext uri="{BB962C8B-B14F-4D97-AF65-F5344CB8AC3E}">
        <p14:creationId xmlns:p14="http://schemas.microsoft.com/office/powerpoint/2010/main" val="2239820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11F40-1B2B-E533-F60B-452EF2B01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BA768C-679D-F678-596F-DBDEF0CAC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100"/>
            <a:ext cx="9144000" cy="50993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97DEA60-247D-3CD1-35DD-45383172DC2C}"/>
              </a:ext>
            </a:extLst>
          </p:cNvPr>
          <p:cNvSpPr/>
          <p:nvPr/>
        </p:nvSpPr>
        <p:spPr>
          <a:xfrm>
            <a:off x="5548289" y="0"/>
            <a:ext cx="3595711" cy="5143500"/>
          </a:xfrm>
          <a:prstGeom prst="rect">
            <a:avLst/>
          </a:prstGeom>
          <a:solidFill>
            <a:srgbClr val="565B5E"/>
          </a:solidFill>
          <a:ln w="25400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rIns="365760" rtlCol="0" anchor="ctr"/>
          <a:lstStyle/>
          <a:p>
            <a:pPr algn="ctr"/>
            <a:r>
              <a:rPr lang="en-US">
                <a:latin typeface="Lato"/>
                <a:cs typeface="Lato"/>
              </a:rPr>
              <a:t>We mapped out the kind of questions that needed to be answered </a:t>
            </a:r>
          </a:p>
        </p:txBody>
      </p:sp>
    </p:spTree>
    <p:extLst>
      <p:ext uri="{BB962C8B-B14F-4D97-AF65-F5344CB8AC3E}">
        <p14:creationId xmlns:p14="http://schemas.microsoft.com/office/powerpoint/2010/main" val="446573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3D69D-2D18-67CF-F350-5C0D3972F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A0E3BB-BE56-A04A-FF11-D6F9E17B6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79293"/>
            <a:ext cx="5319689" cy="1186628"/>
          </a:xfrm>
        </p:spPr>
        <p:txBody>
          <a:bodyPr anchor="t"/>
          <a:lstStyle/>
          <a:p>
            <a:r>
              <a:rPr lang="en-US"/>
              <a:t>Challenge #1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8A19A-D2BC-E619-6BFC-563F0BAE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F6F60-0C2A-A2B9-3291-9CA3E2EEB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22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A98B26-0B12-077B-B478-BFF63F374C77}"/>
              </a:ext>
            </a:extLst>
          </p:cNvPr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565B5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2841410-B33B-7CE4-2F39-917528497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430" y="1664568"/>
            <a:ext cx="6151789" cy="3040781"/>
          </a:xfrm>
        </p:spPr>
        <p:txBody>
          <a:bodyPr>
            <a:normAutofit/>
          </a:bodyPr>
          <a:lstStyle/>
          <a:p>
            <a:r>
              <a:rPr lang="en-US" sz="1100" b="1"/>
              <a:t>Tension between getting information and asking too many questions</a:t>
            </a:r>
          </a:p>
          <a:p>
            <a:pPr marL="171450" indent="-171450">
              <a:buFontTx/>
              <a:buChar char="-"/>
            </a:pPr>
            <a:r>
              <a:rPr lang="en-US" sz="1100"/>
              <a:t>More demographic information helps us serve and recommend better</a:t>
            </a:r>
          </a:p>
          <a:p>
            <a:pPr marL="171450" indent="-171450">
              <a:buFontTx/>
              <a:buChar char="-"/>
            </a:pPr>
            <a:r>
              <a:rPr lang="en-US" sz="1100"/>
              <a:t>More information requested means higher dropoff</a:t>
            </a:r>
          </a:p>
          <a:p>
            <a:pPr marL="171450" indent="-171450">
              <a:buFontTx/>
              <a:buChar char="-"/>
            </a:pPr>
            <a:r>
              <a:rPr lang="en-US" sz="1100"/>
              <a:t>Fewer, denser pages vs. many single-question pages</a:t>
            </a:r>
          </a:p>
          <a:p>
            <a:pPr marL="171450" lvl="1" indent="-171450">
              <a:buFontTx/>
              <a:buChar char="-"/>
            </a:pPr>
            <a:endParaRPr lang="en-US" sz="1100"/>
          </a:p>
          <a:p>
            <a:endParaRPr lang="en-US" sz="1100"/>
          </a:p>
          <a:p>
            <a:pPr marL="523792" lvl="2" indent="-171450">
              <a:buFontTx/>
              <a:buChar char="-"/>
            </a:pPr>
            <a:endParaRPr lang="en-US" sz="1100"/>
          </a:p>
          <a:p>
            <a:pPr lvl="1"/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632209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3D69D-2D18-67CF-F350-5C0D3972F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A0E3BB-BE56-A04A-FF11-D6F9E17B6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79293"/>
            <a:ext cx="5319689" cy="1186628"/>
          </a:xfrm>
        </p:spPr>
        <p:txBody>
          <a:bodyPr anchor="t"/>
          <a:lstStyle/>
          <a:p>
            <a:r>
              <a:rPr lang="en-US"/>
              <a:t>Challenge #2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8A19A-D2BC-E619-6BFC-563F0BAE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F6F60-0C2A-A2B9-3291-9CA3E2EEB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23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A98B26-0B12-077B-B478-BFF63F374C77}"/>
              </a:ext>
            </a:extLst>
          </p:cNvPr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565B5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2841410-B33B-7CE4-2F39-917528497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430" y="1664568"/>
            <a:ext cx="7614813" cy="3040781"/>
          </a:xfrm>
        </p:spPr>
        <p:txBody>
          <a:bodyPr>
            <a:normAutofit/>
          </a:bodyPr>
          <a:lstStyle/>
          <a:p>
            <a:r>
              <a:rPr lang="en-US" sz="1100" b="1"/>
              <a:t>People have suspicions about providing information</a:t>
            </a:r>
          </a:p>
          <a:p>
            <a:pPr marL="171450" indent="-171450">
              <a:buFontTx/>
              <a:buChar char="-"/>
            </a:pPr>
            <a:r>
              <a:rPr lang="en-US" sz="1100"/>
              <a:t>Afraid to be sold</a:t>
            </a:r>
          </a:p>
          <a:p>
            <a:pPr marL="171450" indent="-171450">
              <a:buFontTx/>
              <a:buChar char="-"/>
            </a:pPr>
            <a:r>
              <a:rPr lang="en-US" sz="1100"/>
              <a:t>Trained by other sites: at the end of the funnel, they become a lead, not a result</a:t>
            </a:r>
          </a:p>
          <a:p>
            <a:pPr marL="171450" indent="-171450">
              <a:buFontTx/>
              <a:buChar char="-"/>
            </a:pPr>
            <a:r>
              <a:rPr lang="en-US" sz="1100"/>
              <a:t>They want a general sense of pricing before investing much time</a:t>
            </a:r>
          </a:p>
          <a:p>
            <a:pPr marL="171450" lvl="1" indent="-171450">
              <a:buFontTx/>
              <a:buChar char="-"/>
            </a:pPr>
            <a:endParaRPr lang="en-US" sz="1100"/>
          </a:p>
          <a:p>
            <a:endParaRPr lang="en-US" sz="1100"/>
          </a:p>
          <a:p>
            <a:pPr marL="523792" lvl="2" indent="-171450">
              <a:buFontTx/>
              <a:buChar char="-"/>
            </a:pPr>
            <a:endParaRPr lang="en-US" sz="1100"/>
          </a:p>
          <a:p>
            <a:pPr lvl="1"/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623410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703920A-DA31-3858-AF06-CEF254F40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012" y="0"/>
            <a:ext cx="62039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517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3D69D-2D18-67CF-F350-5C0D3972F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A0E3BB-BE56-A04A-FF11-D6F9E17B6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79293"/>
            <a:ext cx="5319689" cy="1186628"/>
          </a:xfrm>
        </p:spPr>
        <p:txBody>
          <a:bodyPr anchor="t"/>
          <a:lstStyle/>
          <a:p>
            <a:r>
              <a:rPr lang="en-US"/>
              <a:t>Challenge #3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8A19A-D2BC-E619-6BFC-563F0BAE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F6F60-0C2A-A2B9-3291-9CA3E2EEB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25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A98B26-0B12-077B-B478-BFF63F374C77}"/>
              </a:ext>
            </a:extLst>
          </p:cNvPr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565B5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2841410-B33B-7CE4-2F39-917528497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430" y="1664568"/>
            <a:ext cx="6517545" cy="3040781"/>
          </a:xfrm>
        </p:spPr>
        <p:txBody>
          <a:bodyPr>
            <a:normAutofit/>
          </a:bodyPr>
          <a:lstStyle/>
          <a:p>
            <a:r>
              <a:rPr lang="en-US" sz="1100" b="1"/>
              <a:t>Two very different customer profiles</a:t>
            </a:r>
          </a:p>
          <a:p>
            <a:pPr marL="171450" indent="-171450">
              <a:buFontTx/>
              <a:buChar char="-"/>
            </a:pPr>
            <a:r>
              <a:rPr lang="en-US" sz="1100"/>
              <a:t>Seniors buying for themselves vs. their adult children</a:t>
            </a:r>
          </a:p>
          <a:p>
            <a:pPr marL="171450" indent="-171450">
              <a:buFontTx/>
              <a:buChar char="-"/>
            </a:pPr>
            <a:r>
              <a:rPr lang="en-US" sz="1100"/>
              <a:t>Opposite appetites for phone conversations</a:t>
            </a:r>
          </a:p>
          <a:p>
            <a:pPr marL="171450" indent="-171450">
              <a:buFontTx/>
              <a:buChar char="-"/>
            </a:pPr>
            <a:r>
              <a:rPr lang="en-US" sz="1100"/>
              <a:t>Opposite appetites for online sales</a:t>
            </a:r>
          </a:p>
          <a:p>
            <a:pPr marL="171450" indent="-171450">
              <a:buFontTx/>
              <a:buChar char="-"/>
            </a:pPr>
            <a:r>
              <a:rPr lang="en-US" sz="1100"/>
              <a:t>Potentially different knowledge sets (e.g. health history)</a:t>
            </a:r>
          </a:p>
          <a:p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endParaRPr lang="en-US" sz="1100"/>
          </a:p>
          <a:p>
            <a:pPr marL="523792" lvl="2" indent="-171450">
              <a:buFontTx/>
              <a:buChar char="-"/>
            </a:pPr>
            <a:endParaRPr lang="en-US" sz="1100"/>
          </a:p>
          <a:p>
            <a:pPr lvl="1"/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858330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3D69D-2D18-67CF-F350-5C0D3972F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A0E3BB-BE56-A04A-FF11-D6F9E17B6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79293"/>
            <a:ext cx="5319689" cy="1186628"/>
          </a:xfrm>
        </p:spPr>
        <p:txBody>
          <a:bodyPr anchor="t"/>
          <a:lstStyle/>
          <a:p>
            <a:r>
              <a:rPr lang="en-US"/>
              <a:t>Challenge #4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8A19A-D2BC-E619-6BFC-563F0BAE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F6F60-0C2A-A2B9-3291-9CA3E2EEB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26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A98B26-0B12-077B-B478-BFF63F374C77}"/>
              </a:ext>
            </a:extLst>
          </p:cNvPr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565B5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2841410-B33B-7CE4-2F39-917528497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08" y="1660572"/>
            <a:ext cx="5299298" cy="3040781"/>
          </a:xfrm>
        </p:spPr>
        <p:txBody>
          <a:bodyPr>
            <a:normAutofit/>
          </a:bodyPr>
          <a:lstStyle/>
          <a:p>
            <a:r>
              <a:rPr lang="en-US" sz="1100" b="1"/>
              <a:t>Data structure and specificity</a:t>
            </a:r>
          </a:p>
          <a:p>
            <a:pPr marL="171450" indent="-171450">
              <a:buFontTx/>
              <a:buChar char="-"/>
            </a:pPr>
            <a:r>
              <a:rPr lang="en-US" sz="1100"/>
              <a:t>Drugs easily misspelled, exact names forgotten</a:t>
            </a:r>
          </a:p>
          <a:p>
            <a:pPr marL="171450" indent="-171450">
              <a:buFontTx/>
              <a:buChar char="-"/>
            </a:pPr>
            <a:r>
              <a:rPr lang="en-US" sz="1100"/>
              <a:t>Drug database needs dosage, quantity per container, and refill rate for estimates</a:t>
            </a:r>
          </a:p>
          <a:p>
            <a:pPr marL="171450" indent="-171450">
              <a:buFontTx/>
              <a:buChar char="-"/>
            </a:pPr>
            <a:r>
              <a:rPr lang="en-US" sz="1100"/>
              <a:t>Doctor database must have location to determine coverage</a:t>
            </a:r>
          </a:p>
          <a:p>
            <a:pPr marL="171450" indent="-171450">
              <a:buFontTx/>
              <a:buChar char="-"/>
            </a:pPr>
            <a:r>
              <a:rPr lang="en-US" sz="1100"/>
              <a:t>Pharmacy database may require branch (i.e. which CVS)</a:t>
            </a:r>
          </a:p>
          <a:p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endParaRPr lang="en-US" sz="1100"/>
          </a:p>
          <a:p>
            <a:pPr marL="523792" lvl="2" indent="-171450">
              <a:buFontTx/>
              <a:buChar char="-"/>
            </a:pPr>
            <a:endParaRPr lang="en-US" sz="1100"/>
          </a:p>
          <a:p>
            <a:pPr lvl="1"/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0BAF69-ADB2-63AD-ADBF-613A1960F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240" y="690229"/>
            <a:ext cx="2322189" cy="2148710"/>
          </a:xfrm>
          <a:prstGeom prst="rect">
            <a:avLst/>
          </a:prstGeom>
          <a:ln w="12700">
            <a:solidFill>
              <a:schemeClr val="bg2">
                <a:lumMod val="90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2847A6-020A-5AE6-78ED-215323739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239" y="2937586"/>
            <a:ext cx="2322189" cy="2052649"/>
          </a:xfrm>
          <a:prstGeom prst="rect">
            <a:avLst/>
          </a:prstGeom>
          <a:ln w="12700"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92109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3D69D-2D18-67CF-F350-5C0D3972F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A0E3BB-BE56-A04A-FF11-D6F9E17B6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79293"/>
            <a:ext cx="5319689" cy="1186628"/>
          </a:xfrm>
        </p:spPr>
        <p:txBody>
          <a:bodyPr anchor="t"/>
          <a:lstStyle/>
          <a:p>
            <a:r>
              <a:rPr lang="en-US"/>
              <a:t>Success Metrics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8A19A-D2BC-E619-6BFC-563F0BAE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F6F60-0C2A-A2B9-3291-9CA3E2EEB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27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A98B26-0B12-077B-B478-BFF63F374C77}"/>
              </a:ext>
            </a:extLst>
          </p:cNvPr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565B5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2841410-B33B-7CE4-2F39-917528497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991" y="1664568"/>
            <a:ext cx="6517545" cy="3040781"/>
          </a:xfrm>
        </p:spPr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sz="1100"/>
              <a:t>Increase conversion rate online</a:t>
            </a:r>
          </a:p>
          <a:p>
            <a:pPr marL="171450" indent="-171450">
              <a:buFontTx/>
              <a:buChar char="-"/>
            </a:pPr>
            <a:r>
              <a:rPr lang="en-US" sz="1100"/>
              <a:t>Online shoppers transition to call center later in customer journey</a:t>
            </a:r>
          </a:p>
          <a:p>
            <a:pPr marL="171450" indent="-171450">
              <a:buFontTx/>
              <a:buChar char="-"/>
            </a:pPr>
            <a:r>
              <a:rPr lang="en-US" sz="1100"/>
              <a:t>Percentage who select “No, I’ll browse all plans myself”</a:t>
            </a:r>
          </a:p>
          <a:p>
            <a:pPr marL="171450" indent="-171450">
              <a:buFontTx/>
              <a:buChar char="-"/>
            </a:pPr>
            <a:r>
              <a:rPr lang="en-US" sz="1100"/>
              <a:t>Percentage who later add information after seeing plans</a:t>
            </a:r>
          </a:p>
          <a:p>
            <a:pPr marL="171450" indent="-171450">
              <a:buFontTx/>
              <a:buChar char="-"/>
            </a:pPr>
            <a:r>
              <a:rPr lang="en-US" sz="1100"/>
              <a:t>A/B/C testing of 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Going straight to plans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Shortened survey</a:t>
            </a:r>
          </a:p>
          <a:p>
            <a:pPr marL="523792" lvl="2" indent="-171450">
              <a:buFontTx/>
              <a:buChar char="-"/>
            </a:pPr>
            <a:r>
              <a:rPr lang="en-US" sz="1100"/>
              <a:t>Longer survey</a:t>
            </a:r>
          </a:p>
          <a:p>
            <a:endParaRPr lang="en-US" sz="1100"/>
          </a:p>
          <a:p>
            <a:endParaRPr lang="en-US" sz="1100"/>
          </a:p>
          <a:p>
            <a:pPr marL="523792" lvl="2" indent="-171450">
              <a:buFontTx/>
              <a:buChar char="-"/>
            </a:pPr>
            <a:endParaRPr lang="en-US" sz="1100"/>
          </a:p>
          <a:p>
            <a:pPr lvl="1"/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5531829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8C50F8C-EBF5-99E7-87E8-9F2355AE1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45" y="0"/>
            <a:ext cx="858930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00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07256B-6BE3-83BF-E7F8-E4E8F6127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79" y="0"/>
            <a:ext cx="84768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32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AB0873-4FA1-4215-82C1-E2B7FB7A7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996" y="0"/>
            <a:ext cx="606000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396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BA47B0B-7A46-F352-B8A5-9B5CCCE1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471" y="24791"/>
            <a:ext cx="5885124" cy="327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5635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9DCAE7-0FB3-FCB2-C22E-6B372105A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545" y="0"/>
            <a:ext cx="656891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676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ACB644-1FA3-01EB-F36B-80FD7CC63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298" y="0"/>
            <a:ext cx="612340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118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D0613D-D694-4B36-2FE2-990DDA933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802" y="0"/>
            <a:ext cx="6057533" cy="394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156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6ED4D5-93AA-D775-9DFD-4E5B6F8B7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802" y="0"/>
            <a:ext cx="5931997" cy="339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64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7028C9-DA00-BF65-BBCF-C3BFF32DE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056" y="97982"/>
            <a:ext cx="6092972" cy="329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694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1ADD90-6A8E-F981-4E32-F54DA96E1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898" y="0"/>
            <a:ext cx="622420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943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574AF2-E33B-0484-B400-C216A90E7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270" y="0"/>
            <a:ext cx="597145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562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3D69D-2D18-67CF-F350-5C0D3972F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A0E3BB-BE56-A04A-FF11-D6F9E17B6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79293"/>
            <a:ext cx="5319689" cy="1186628"/>
          </a:xfrm>
        </p:spPr>
        <p:txBody>
          <a:bodyPr anchor="t"/>
          <a:lstStyle/>
          <a:p>
            <a:r>
              <a:rPr lang="en-US"/>
              <a:t>The Simple Truth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8A19A-D2BC-E619-6BFC-563F0BAE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F6F60-0C2A-A2B9-3291-9CA3E2EEB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39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A98B26-0B12-077B-B478-BFF63F374C77}"/>
              </a:ext>
            </a:extLst>
          </p:cNvPr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565B5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2841410-B33B-7CE4-2F39-917528497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991" y="1664568"/>
            <a:ext cx="7980569" cy="3040781"/>
          </a:xfrm>
        </p:spPr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US" sz="1100"/>
              <a:t>“Laziness” prevails: customers reliably choose the shortest path, even into sub-optimal solutions</a:t>
            </a:r>
          </a:p>
          <a:p>
            <a:pPr marL="171450" indent="-171450">
              <a:buFontTx/>
              <a:buChar char="-"/>
            </a:pPr>
            <a:r>
              <a:rPr lang="en-US" sz="1100"/>
              <a:t>Conversion rate was doubled in the “direct to plans” variant</a:t>
            </a:r>
          </a:p>
          <a:p>
            <a:pPr marL="171450" indent="-171450">
              <a:buFontTx/>
              <a:buChar char="-"/>
            </a:pPr>
            <a:r>
              <a:rPr lang="en-US" sz="1100"/>
              <a:t>Under 4% engaged with the Plan Recommendation tool vs. nearly 15% with the “comparison tray”</a:t>
            </a:r>
          </a:p>
          <a:p>
            <a:pPr marL="171450" indent="-171450">
              <a:buFontTx/>
              <a:buChar char="-"/>
            </a:pPr>
            <a:r>
              <a:rPr lang="en-US" sz="1100"/>
              <a:t>Short vs. long questionnaire A/B test showed no statistically significant difference</a:t>
            </a:r>
          </a:p>
          <a:p>
            <a:endParaRPr lang="en-US" sz="1100"/>
          </a:p>
          <a:p>
            <a:r>
              <a:rPr lang="en-US" sz="1100" b="1"/>
              <a:t>Corrections:</a:t>
            </a:r>
          </a:p>
          <a:p>
            <a:pPr marL="171450" indent="-171450">
              <a:buFontTx/>
              <a:buChar char="-"/>
            </a:pPr>
            <a:r>
              <a:rPr lang="en-US" sz="1100"/>
              <a:t>Default to showing plans immediately; gather information in smaller bites</a:t>
            </a:r>
          </a:p>
          <a:p>
            <a:pPr marL="171450" indent="-171450">
              <a:buFontTx/>
              <a:buChar char="-"/>
            </a:pPr>
            <a:r>
              <a:rPr lang="en-US" sz="1100"/>
              <a:t>Organize information in a non-linear way</a:t>
            </a:r>
          </a:p>
          <a:p>
            <a:pPr marL="171450" indent="-171450">
              <a:buFontTx/>
              <a:buChar char="-"/>
            </a:pPr>
            <a:r>
              <a:rPr lang="en-US" sz="1100"/>
              <a:t>Try to engage people within the tools they use most: “comparison tray,” product filters</a:t>
            </a:r>
          </a:p>
          <a:p>
            <a:pPr marL="171450" indent="-171450">
              <a:buFontTx/>
              <a:buChar char="-"/>
            </a:pPr>
            <a:endParaRPr lang="en-US" sz="1100"/>
          </a:p>
          <a:p>
            <a:pPr marL="523792" lvl="2" indent="-171450">
              <a:buFontTx/>
              <a:buChar char="-"/>
            </a:pPr>
            <a:endParaRPr lang="en-US" sz="1100"/>
          </a:p>
          <a:p>
            <a:pPr lvl="1"/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  <a:p>
            <a:pPr marL="171450" indent="-171450">
              <a:buFontTx/>
              <a:buChar char="-"/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8338788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26A939-9C23-6F8F-BA71-C11C6076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9DC4-4F9F-402C-9C5C-56A70BA910B4}" type="datetime1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4F8594-885D-031E-FED6-E474FCF9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76CDC5-9DCE-B620-BB28-135BBDD08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AE75E3-29D3-B4EF-BCCD-BE636E04C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89" y="0"/>
            <a:ext cx="9067111" cy="783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965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799" y="1244338"/>
            <a:ext cx="7911445" cy="1838190"/>
          </a:xfrm>
        </p:spPr>
        <p:txBody>
          <a:bodyPr/>
          <a:lstStyle/>
          <a:p>
            <a:r>
              <a:rPr lang="en-US" cap="none">
                <a:solidFill>
                  <a:srgbClr val="BF7B54"/>
                </a:solidFill>
              </a:rPr>
              <a:t>Beginly Health</a:t>
            </a:r>
            <a:br>
              <a:rPr lang="en-US" cap="none">
                <a:solidFill>
                  <a:srgbClr val="BF7B54"/>
                </a:solidFill>
              </a:rPr>
            </a:br>
            <a:r>
              <a:rPr lang="en-US" cap="none" dirty="0">
                <a:solidFill>
                  <a:srgbClr val="BF7B54"/>
                </a:solidFill>
              </a:rPr>
              <a:t>Jobs Display Page</a:t>
            </a:r>
          </a:p>
        </p:txBody>
      </p:sp>
    </p:spTree>
    <p:extLst>
      <p:ext uri="{BB962C8B-B14F-4D97-AF65-F5344CB8AC3E}">
        <p14:creationId xmlns:p14="http://schemas.microsoft.com/office/powerpoint/2010/main" val="8817542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ption"/>
          <p:cNvSpPr txBox="1"/>
          <p:nvPr/>
        </p:nvSpPr>
        <p:spPr>
          <a:xfrm>
            <a:off x="350000" y="500000"/>
            <a:ext cx="8444000" cy="450000"/>
          </a:xfrm>
          <a:prstGeom prst="rect">
            <a:avLst/>
          </a:prstGeom>
          <a:ln>
            <a:noFill/>
          </a:ln>
        </p:spPr>
        <p:txBody>
          <a:bodyPr wrap="square" lIns="0" tIns="0" rIns="0" bIns="0"/>
          <a:lstStyle/>
          <a:p>
            <a:r>
              <a:rPr lang="en-US" sz="1400" i="1" dirty="0" err="1">
                <a:solidFill>
                  <a:srgbClr val="565B5E"/>
                </a:solidFill>
              </a:rPr>
              <a:t>Beginly</a:t>
            </a:r>
            <a:r>
              <a:rPr lang="en-US" sz="1400" i="1" dirty="0">
                <a:solidFill>
                  <a:srgbClr val="565B5E"/>
                </a:solidFill>
              </a:rPr>
              <a:t> is a platform where paying clients (Employers) find highly qualified, motivated Physicians for tough-to-fill job opportunities. Physicians come to the platform </a:t>
            </a:r>
          </a:p>
        </p:txBody>
      </p:sp>
      <p:pic>
        <p:nvPicPr>
          <p:cNvPr id="14" name="Picture 13" descr="Beginly Health jobs display p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00" y="1250000"/>
            <a:ext cx="5400000" cy="303700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15" name="Picture 14" descr="Detail of the Express Interest button on a job car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000" y="2200000"/>
            <a:ext cx="3000000" cy="1107000"/>
          </a:xfrm>
          <a:prstGeom prst="rect">
            <a:avLst/>
          </a:prstGeom>
          <a:ln w="12700">
            <a:solidFill>
              <a:srgbClr val="BF7B54"/>
            </a:solidFill>
          </a:ln>
          <a:effectLst>
            <a:outerShdw blurRad="50800" dist="25400" dir="5400000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5139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 Statement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43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BF7B5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CD720AC-802B-255C-04F8-013D23CB2A49}"/>
              </a:ext>
            </a:extLst>
          </p:cNvPr>
          <p:cNvSpPr txBox="1">
            <a:spLocks/>
          </p:cNvSpPr>
          <p:nvPr/>
        </p:nvSpPr>
        <p:spPr>
          <a:xfrm>
            <a:off x="321357" y="1584981"/>
            <a:ext cx="6907216" cy="3040781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0" indent="0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None/>
              <a:defRPr sz="1000" kern="1200">
                <a:solidFill>
                  <a:schemeClr val="tx1"/>
                </a:solidFill>
                <a:latin typeface="Lato"/>
                <a:ea typeface="+mn-ea"/>
                <a:cs typeface="Lato"/>
              </a:defRPr>
            </a:lvl1pPr>
            <a:lvl2pPr marL="0" indent="0" algn="l" defTabSz="783708" rtl="0" eaLnBrk="1" latinLnBrk="0" hangingPunct="1">
              <a:lnSpc>
                <a:spcPct val="100000"/>
              </a:lnSpc>
              <a:spcBef>
                <a:spcPct val="20000"/>
              </a:spcBef>
              <a:buFont typeface="Lato" pitchFamily="34" charset="0"/>
              <a:buNone/>
              <a:defRPr sz="1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Lato"/>
              </a:defRPr>
            </a:lvl2pPr>
            <a:lvl3pPr marL="352342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Char char="◦"/>
              <a:defRPr sz="10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3pPr>
            <a:lvl4pPr marL="467624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4pPr>
            <a:lvl5pPr marL="582907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5pPr>
            <a:lvl6pPr marL="2155197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47050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8904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30759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err="1"/>
              <a:t>LuckyOrange</a:t>
            </a:r>
            <a:r>
              <a:rPr lang="en-US" sz="1100" b="1" dirty="0"/>
              <a:t> session data showed strong traffic but weak follow-through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Physicians browsed listings but rarely used Express Interest, meaning employers didn’t get connected with candidates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Physicians, who are bombarded with spam solicitors and protective of admitting they’re looking for work, didn’t trust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Session recordings showed hesitation right at the moment of action</a:t>
            </a:r>
          </a:p>
          <a:p>
            <a:pPr marL="523792" lvl="2" indent="-171450">
              <a:buFontTx/>
              <a:buChar char="-"/>
            </a:pPr>
            <a:endParaRPr lang="en-US" sz="1100" dirty="0"/>
          </a:p>
          <a:p>
            <a:r>
              <a:rPr lang="en-US" sz="1100" i="1" dirty="0"/>
              <a:t>How might we turn browsing jobs into action?</a:t>
            </a: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277801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Factors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44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BF7B5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CD720AC-802B-255C-04F8-013D23CB2A49}"/>
              </a:ext>
            </a:extLst>
          </p:cNvPr>
          <p:cNvSpPr txBox="1">
            <a:spLocks/>
          </p:cNvSpPr>
          <p:nvPr/>
        </p:nvSpPr>
        <p:spPr>
          <a:xfrm>
            <a:off x="321356" y="1584981"/>
            <a:ext cx="7908203" cy="3040781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0" indent="0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None/>
              <a:defRPr sz="1000" kern="1200">
                <a:solidFill>
                  <a:schemeClr val="tx1"/>
                </a:solidFill>
                <a:latin typeface="Lato"/>
                <a:ea typeface="+mn-ea"/>
                <a:cs typeface="Lato"/>
              </a:defRPr>
            </a:lvl1pPr>
            <a:lvl2pPr marL="0" indent="0" algn="l" defTabSz="783708" rtl="0" eaLnBrk="1" latinLnBrk="0" hangingPunct="1">
              <a:lnSpc>
                <a:spcPct val="100000"/>
              </a:lnSpc>
              <a:spcBef>
                <a:spcPct val="20000"/>
              </a:spcBef>
              <a:buFont typeface="Lato" pitchFamily="34" charset="0"/>
              <a:buNone/>
              <a:defRPr sz="1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Lato"/>
              </a:defRPr>
            </a:lvl2pPr>
            <a:lvl3pPr marL="352342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Char char="◦"/>
              <a:defRPr sz="10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3pPr>
            <a:lvl4pPr marL="467624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4pPr>
            <a:lvl5pPr marL="582907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5pPr>
            <a:lvl6pPr marL="2155197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47050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8904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30759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/>
              <a:t>What we had to work with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LuckyOrange heatmaps and session recordings across the jobs display page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Claude Code for AI-iterative design, testing layout and flow changes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Zero resources for in-person user testing before launch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An existing design system and component library from the broader Beginly Health product</a:t>
            </a:r>
          </a:p>
          <a:p>
            <a:pPr marL="523792" lvl="2" indent="-171450">
              <a:buFontTx/>
              <a:buChar char="-"/>
            </a:pPr>
            <a:endParaRPr lang="en-US" sz="1100" dirty="0"/>
          </a:p>
          <a:p>
            <a:r>
              <a:rPr lang="en-US" sz="1100" b="1" dirty="0"/>
              <a:t>Customer Insights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The world of Physician recruitment is completely flipped from tech; highly coveted candidates for too many jobs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Providers get texts from random recruiters multiple times daily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Tight knit specialty communities talk often, so as soon as a Provider asks questions, their community knows</a:t>
            </a:r>
          </a:p>
          <a:p>
            <a:endParaRPr lang="en-US" sz="1100" b="1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7257098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 #1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45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BF7B5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CD720AC-802B-255C-04F8-013D23CB2A49}"/>
              </a:ext>
            </a:extLst>
          </p:cNvPr>
          <p:cNvSpPr txBox="1">
            <a:spLocks/>
          </p:cNvSpPr>
          <p:nvPr/>
        </p:nvSpPr>
        <p:spPr>
          <a:xfrm>
            <a:off x="321357" y="1584981"/>
            <a:ext cx="5600000" cy="3040781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0" indent="0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None/>
              <a:defRPr sz="1000" kern="1200">
                <a:solidFill>
                  <a:schemeClr val="tx1"/>
                </a:solidFill>
                <a:latin typeface="Lato"/>
                <a:ea typeface="+mn-ea"/>
                <a:cs typeface="Lato"/>
              </a:defRPr>
            </a:lvl1pPr>
            <a:lvl2pPr marL="0" indent="0" algn="l" defTabSz="783708" rtl="0" eaLnBrk="1" latinLnBrk="0" hangingPunct="1">
              <a:lnSpc>
                <a:spcPct val="100000"/>
              </a:lnSpc>
              <a:spcBef>
                <a:spcPct val="20000"/>
              </a:spcBef>
              <a:buFont typeface="Lato" pitchFamily="34" charset="0"/>
              <a:buNone/>
              <a:defRPr sz="1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Lato"/>
              </a:defRPr>
            </a:lvl2pPr>
            <a:lvl3pPr marL="352342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Char char="◦"/>
              <a:defRPr sz="10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3pPr>
            <a:lvl4pPr marL="467624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4pPr>
            <a:lvl5pPr marL="582907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5pPr>
            <a:lvl6pPr marL="2155197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47050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8904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30759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/>
              <a:t>Express Interest needed to feel low-commitment and immediate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Simplified the interaction from a multi-field ask into a single clear action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Used Claude Code to test copy and placement variants directly against real session replays</a:t>
            </a:r>
          </a:p>
          <a:p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</p:txBody>
      </p:sp>
      <p:pic>
        <p:nvPicPr>
          <p:cNvPr id="11" name="Picture 10" descr="Detail of the Express Interest button on a job card">
            <a:extLst>
              <a:ext uri="{FF2B5EF4-FFF2-40B4-BE49-F238E27FC236}">
                <a16:creationId xmlns:a16="http://schemas.microsoft.com/office/drawing/2014/main" id="{07A53CD7-E0BC-D83B-9B18-07B739044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00" y="2092250"/>
            <a:ext cx="2700000" cy="99600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003975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Success Metrics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46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BF7B5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6CE42F53-8EDD-F99B-1E6E-987FEBA88AAC}"/>
              </a:ext>
            </a:extLst>
          </p:cNvPr>
          <p:cNvSpPr txBox="1">
            <a:spLocks/>
          </p:cNvSpPr>
          <p:nvPr/>
        </p:nvSpPr>
        <p:spPr>
          <a:xfrm>
            <a:off x="321357" y="1584981"/>
            <a:ext cx="7999642" cy="3040781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0" indent="0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None/>
              <a:defRPr sz="1000" kern="1200">
                <a:solidFill>
                  <a:schemeClr val="tx1"/>
                </a:solidFill>
                <a:latin typeface="Lato"/>
                <a:ea typeface="+mn-ea"/>
                <a:cs typeface="Lato"/>
              </a:defRPr>
            </a:lvl1pPr>
            <a:lvl2pPr marL="0" indent="0" algn="l" defTabSz="783708" rtl="0" eaLnBrk="1" latinLnBrk="0" hangingPunct="1">
              <a:lnSpc>
                <a:spcPct val="100000"/>
              </a:lnSpc>
              <a:spcBef>
                <a:spcPct val="20000"/>
              </a:spcBef>
              <a:buFont typeface="Lato" pitchFamily="34" charset="0"/>
              <a:buNone/>
              <a:defRPr sz="1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Lato"/>
              </a:defRPr>
            </a:lvl2pPr>
            <a:lvl3pPr marL="352342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Char char="◦"/>
              <a:defRPr sz="10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3pPr>
            <a:lvl4pPr marL="467624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4pPr>
            <a:lvl5pPr marL="582907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5pPr>
            <a:lvl6pPr marL="2155197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47050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8904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30759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/>
              <a:t>Engagement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Express Interest click-through rate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Job saves per session, tracked in employer dashboard</a:t>
            </a:r>
          </a:p>
          <a:p>
            <a:pPr marL="523792" lvl="2" indent="-171450">
              <a:buFontTx/>
              <a:buChar char="-"/>
            </a:pPr>
            <a:r>
              <a:rPr lang="en-US" sz="1100" dirty="0"/>
              <a:t>Scroll depth and time on the jobs display page</a:t>
            </a:r>
          </a:p>
          <a:p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9316192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Jonathan Howe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5E85A-99D5-4A06-83F0-4DAD4387FC39}" type="slidenum">
              <a:rPr lang="en-US" smtClean="0"/>
              <a:t>47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48289" y="0"/>
            <a:ext cx="3595711" cy="379293"/>
          </a:xfrm>
          <a:prstGeom prst="rect">
            <a:avLst/>
          </a:prstGeom>
          <a:solidFill>
            <a:srgbClr val="BF7B5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/>
            </a:endParaRP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6CE42F53-8EDD-F99B-1E6E-987FEBA88AAC}"/>
              </a:ext>
            </a:extLst>
          </p:cNvPr>
          <p:cNvSpPr txBox="1">
            <a:spLocks/>
          </p:cNvSpPr>
          <p:nvPr/>
        </p:nvSpPr>
        <p:spPr>
          <a:xfrm>
            <a:off x="321357" y="1584981"/>
            <a:ext cx="7999642" cy="3040781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0" indent="0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None/>
              <a:defRPr sz="1000" kern="1200">
                <a:solidFill>
                  <a:schemeClr val="tx1"/>
                </a:solidFill>
                <a:latin typeface="Lato"/>
                <a:ea typeface="+mn-ea"/>
                <a:cs typeface="Lato"/>
              </a:defRPr>
            </a:lvl1pPr>
            <a:lvl2pPr marL="0" indent="0" algn="l" defTabSz="783708" rtl="0" eaLnBrk="1" latinLnBrk="0" hangingPunct="1">
              <a:lnSpc>
                <a:spcPct val="100000"/>
              </a:lnSpc>
              <a:spcBef>
                <a:spcPct val="20000"/>
              </a:spcBef>
              <a:buFont typeface="Lato" pitchFamily="34" charset="0"/>
              <a:buNone/>
              <a:defRPr sz="1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/>
                <a:ea typeface="+mn-ea"/>
                <a:cs typeface="Lato"/>
              </a:defRPr>
            </a:lvl2pPr>
            <a:lvl3pPr marL="352342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Font typeface="Lato" pitchFamily="34" charset="0"/>
              <a:buChar char="◦"/>
              <a:defRPr sz="10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3pPr>
            <a:lvl4pPr marL="467624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4pPr>
            <a:lvl5pPr marL="582907" indent="-115282" algn="l" defTabSz="783708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SzPct val="90000"/>
              <a:buFont typeface="Lato" pitchFamily="34" charset="0"/>
              <a:buChar char="◦"/>
              <a:defRPr sz="900" b="0" kern="1200">
                <a:solidFill>
                  <a:schemeClr val="tx1"/>
                </a:solidFill>
                <a:latin typeface="Lato"/>
                <a:ea typeface="+mn-ea"/>
                <a:cs typeface="+mn-cs"/>
              </a:defRPr>
            </a:lvl5pPr>
            <a:lvl6pPr marL="2155197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47050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8904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30759" indent="-195927" algn="l" defTabSz="783708" rtl="0" eaLnBrk="1" latinLnBrk="0" hangingPunct="1">
              <a:spcBef>
                <a:spcPct val="20000"/>
              </a:spcBef>
              <a:buFont typeface="Lato" pitchFamily="34" charset="0"/>
              <a:buChar char="•"/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i="1" dirty="0">
                <a:solidFill>
                  <a:srgbClr val="BF7B54"/>
                </a:solidFill>
              </a:rPr>
              <a:t>[Add final results once available]</a:t>
            </a:r>
          </a:p>
          <a:p>
            <a:pPr marL="523792" lvl="2" indent="-171450">
              <a:buFontTx/>
              <a:buChar char="-"/>
            </a:pPr>
            <a:r>
              <a:rPr lang="en-US" sz="1100" i="1" dirty="0">
                <a:solidFill>
                  <a:srgbClr val="BF7B54"/>
                </a:solidFill>
              </a:rPr>
              <a:t>[Express Interest engagement lift]</a:t>
            </a:r>
          </a:p>
          <a:p>
            <a:pPr marL="523792" lvl="2" indent="-171450">
              <a:buFontTx/>
              <a:buChar char="-"/>
            </a:pPr>
            <a:r>
              <a:rPr lang="en-US" sz="1100" i="1" dirty="0">
                <a:solidFill>
                  <a:srgbClr val="BF7B54"/>
                </a:solidFill>
              </a:rPr>
              <a:t>[Onboarding completion lift]</a:t>
            </a:r>
          </a:p>
          <a:p>
            <a:pPr marL="523792" lvl="2" indent="-171450">
              <a:buFontTx/>
              <a:buChar char="-"/>
            </a:pPr>
            <a:r>
              <a:rPr lang="en-US" sz="1100" i="1" dirty="0">
                <a:solidFill>
                  <a:srgbClr val="BF7B54"/>
                </a:solidFill>
              </a:rPr>
              <a:t>[Job save rate lift]</a:t>
            </a:r>
          </a:p>
          <a:p>
            <a:endParaRPr lang="en-US" sz="1100" b="1" dirty="0"/>
          </a:p>
          <a:p>
            <a:r>
              <a:rPr lang="en-US" sz="1100" b="1" dirty="0"/>
              <a:t>Lesson: Iterating directly against real session data — not intuition alone — turns UI that "looks fine" into UI that actually converts</a:t>
            </a:r>
          </a:p>
          <a:p>
            <a:pPr marL="523792" lvl="2" indent="-171450">
              <a:buFontTx/>
              <a:buChar char="-"/>
            </a:pPr>
            <a:r>
              <a:rPr lang="en-US" sz="1100" i="1" dirty="0">
                <a:solidFill>
                  <a:srgbClr val="BF7B54"/>
                </a:solidFill>
              </a:rPr>
              <a:t>[Add supporting detail once results are finalized]</a:t>
            </a:r>
          </a:p>
          <a:p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  <a:p>
            <a:pPr marL="171450" indent="-171450">
              <a:buFontTx/>
              <a:buChar char="-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163195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5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A9212381-028A-1C11-617F-249DE3758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866" y="2060972"/>
            <a:ext cx="4846267" cy="1021556"/>
          </a:xfrm>
        </p:spPr>
        <p:txBody>
          <a:bodyPr>
            <a:noAutofit/>
          </a:bodyPr>
          <a:lstStyle/>
          <a:p>
            <a:pPr algn="ctr"/>
            <a:r>
              <a:rPr lang="en-US" sz="6000" b="1" cap="none" spc="-300" dirty="0">
                <a:latin typeface="Bricolage Grotesque 14pt" panose="020B0605040402000204" pitchFamily="34" charset="0"/>
              </a:rPr>
              <a:t>Thank you</a:t>
            </a:r>
            <a:endParaRPr lang="en-US" sz="6000" b="1" cap="none" spc="-300" dirty="0">
              <a:solidFill>
                <a:srgbClr val="DCE6D6"/>
              </a:solidFill>
              <a:latin typeface="Bricolage Grotesque 14pt" panose="020B060504040200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825456"/>
      </p:ext>
    </p:extLst>
  </p:cSld>
  <p:clrMapOvr>
    <a:masterClrMapping/>
  </p:clrMapOvr>
</p:sld>
</file>

<file path=ppt/theme/theme1.xml><?xml version="1.0" encoding="utf-8"?>
<a:theme xmlns:a="http://schemas.openxmlformats.org/drawingml/2006/main" name="updated_theme">
  <a:themeElements>
    <a:clrScheme name="sage-slate">
      <a:dk1>
        <a:srgbClr val="24322A"/>
      </a:dk1>
      <a:lt1>
        <a:sysClr val="window" lastClr="FFFFFF"/>
      </a:lt1>
      <a:dk2>
        <a:srgbClr val="565B5E"/>
      </a:dk2>
      <a:lt2>
        <a:srgbClr val="DCE6D6"/>
      </a:lt2>
      <a:accent1>
        <a:srgbClr val="24322A"/>
      </a:accent1>
      <a:accent2>
        <a:srgbClr val="BF7B54"/>
      </a:accent2>
      <a:accent3>
        <a:srgbClr val="7A9B7E"/>
      </a:accent3>
      <a:accent4>
        <a:srgbClr val="7A9B7E"/>
      </a:accent4>
      <a:accent5>
        <a:srgbClr val="BF7B54"/>
      </a:accent5>
      <a:accent6>
        <a:srgbClr val="24322A"/>
      </a:accent6>
      <a:hlink>
        <a:srgbClr val="BF7B54"/>
      </a:hlink>
      <a:folHlink>
        <a:srgbClr val="565B5E"/>
      </a:folHlink>
    </a:clrScheme>
    <a:fontScheme name="sage-slate">
      <a:majorFont>
        <a:latin typeface="Lora"/>
        <a:ea typeface=""/>
        <a:cs typeface=""/>
      </a:majorFont>
      <a:minorFont>
        <a:latin typeface="Lato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accent1">
              <a:lumMod val="60000"/>
              <a:lumOff val="4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pdated_theme" id="{543A7616-C63E-4F9A-8CE0-516531005117}" vid="{B4313E40-F025-4699-9D73-D935C94FBE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ADC222983DFE488EADEE4042B30B6E" ma:contentTypeVersion="0" ma:contentTypeDescription="Create a new document." ma:contentTypeScope="" ma:versionID="1e06b6feec1020ca298e46886ded7b5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9ab9076e31b1350a11d3b9df364a6b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326D903-01B2-4060-9267-650E642A50E9}">
  <ds:schemaRefs>
    <ds:schemaRef ds:uri="http://purl.org/dc/elements/1.1/"/>
    <ds:schemaRef ds:uri="http://purl.org/dc/terms/"/>
    <ds:schemaRef ds:uri="http://schemas.microsoft.com/internal/obd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7614D91-9C42-4505-9D2C-BD9D60CA11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5A212D-220B-4F6B-9199-B8CFC467B2E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updated_theme</Template>
  <TotalTime>6252</TotalTime>
  <Words>1825</Words>
  <Application>Microsoft Macintosh PowerPoint</Application>
  <PresentationFormat>On-screen Show (16:9)</PresentationFormat>
  <Paragraphs>338</Paragraphs>
  <Slides>48</Slides>
  <Notes>26</Notes>
  <HiddenSlides>7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Bricolage Grotesque 14pt</vt:lpstr>
      <vt:lpstr>Calibri</vt:lpstr>
      <vt:lpstr>Lato</vt:lpstr>
      <vt:lpstr>Lora</vt:lpstr>
      <vt:lpstr>updated_theme</vt:lpstr>
      <vt:lpstr>PowerPoint Presentation</vt:lpstr>
      <vt:lpstr>Journi Bill inspection &amp; pay</vt:lpstr>
      <vt:lpstr>PowerPoint Presentation</vt:lpstr>
      <vt:lpstr>Problem Statement</vt:lpstr>
      <vt:lpstr>Factors</vt:lpstr>
      <vt:lpstr>PowerPoint Presentation</vt:lpstr>
      <vt:lpstr>Challenge #1</vt:lpstr>
      <vt:lpstr>Challenge #2</vt:lpstr>
      <vt:lpstr>Challenge #3</vt:lpstr>
      <vt:lpstr>Success Metrics</vt:lpstr>
      <vt:lpstr>PowerPoint Presentation</vt:lpstr>
      <vt:lpstr>Results</vt:lpstr>
      <vt:lpstr>HealthInsurance.com Plan Selection Tool</vt:lpstr>
      <vt:lpstr>PowerPoint Presentation</vt:lpstr>
      <vt:lpstr>Problem statement</vt:lpstr>
      <vt:lpstr>Factors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#1</vt:lpstr>
      <vt:lpstr>Challenge #2</vt:lpstr>
      <vt:lpstr>PowerPoint Presentation</vt:lpstr>
      <vt:lpstr>Challenge #3</vt:lpstr>
      <vt:lpstr>Challenge #4</vt:lpstr>
      <vt:lpstr>Success Metrics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Simple Truth</vt:lpstr>
      <vt:lpstr>PowerPoint Presentation</vt:lpstr>
      <vt:lpstr>Beginly Health Jobs Display Page</vt:lpstr>
      <vt:lpstr>PowerPoint Presentation</vt:lpstr>
      <vt:lpstr>Problem Statement</vt:lpstr>
      <vt:lpstr>Factors</vt:lpstr>
      <vt:lpstr>Challenge #1</vt:lpstr>
      <vt:lpstr>Success Metrics</vt:lpstr>
      <vt:lpstr>Results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MAKE BETTER EXPERIENCES NOVEMBER 2012</dc:title>
  <dc:creator>johowe@microsoft.com</dc:creator>
  <cp:lastModifiedBy>Jonathan howe</cp:lastModifiedBy>
  <cp:revision>5</cp:revision>
  <dcterms:created xsi:type="dcterms:W3CDTF">2012-10-25T21:57:36Z</dcterms:created>
  <dcterms:modified xsi:type="dcterms:W3CDTF">2026-09-22T16:38:10Z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0x0101008DADC222983DFE488EADEE4042B30B6E</vt:lpwstr>
  </property>
  <property fmtid="{D5CDD505-2E9C-101B-9397-08002B2CF9AE}" pid="3" name="IsMyDocuments">
    <vt:bool>true</vt:bool>
  </property>
</Properties>
</file>